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2"/>
  </p:notesMasterIdLst>
  <p:handoutMasterIdLst>
    <p:handoutMasterId r:id="rId13"/>
  </p:handoutMasterIdLst>
  <p:sldIdLst>
    <p:sldId id="439" r:id="rId2"/>
    <p:sldId id="448" r:id="rId3"/>
    <p:sldId id="449" r:id="rId4"/>
    <p:sldId id="450" r:id="rId5"/>
    <p:sldId id="451" r:id="rId6"/>
    <p:sldId id="447" r:id="rId7"/>
    <p:sldId id="454" r:id="rId8"/>
    <p:sldId id="452" r:id="rId9"/>
    <p:sldId id="453" r:id="rId10"/>
    <p:sldId id="455" r:id="rId11"/>
  </p:sldIdLst>
  <p:sldSz cx="9906000" cy="6858000" type="A4"/>
  <p:notesSz cx="6883400" cy="9906000"/>
  <p:defaultTextStyle>
    <a:defPPr>
      <a:defRPr lang="en-US"/>
    </a:defPPr>
    <a:lvl1pPr algn="l" rtl="0" eaLnBrk="0" fontAlgn="base" hangingPunct="0">
      <a:spcBef>
        <a:spcPct val="0"/>
      </a:spcBef>
      <a:spcAft>
        <a:spcPct val="0"/>
      </a:spcAft>
      <a:defRPr kumimoji="1" sz="2000" b="1" kern="1200">
        <a:solidFill>
          <a:srgbClr val="000000"/>
        </a:solidFill>
        <a:latin typeface="Arial" charset="0"/>
        <a:ea typeface="+mn-ea"/>
        <a:cs typeface="+mn-cs"/>
      </a:defRPr>
    </a:lvl1pPr>
    <a:lvl2pPr marL="457200" algn="l" rtl="0" eaLnBrk="0" fontAlgn="base" hangingPunct="0">
      <a:spcBef>
        <a:spcPct val="0"/>
      </a:spcBef>
      <a:spcAft>
        <a:spcPct val="0"/>
      </a:spcAft>
      <a:defRPr kumimoji="1" sz="2000" b="1" kern="1200">
        <a:solidFill>
          <a:srgbClr val="000000"/>
        </a:solidFill>
        <a:latin typeface="Arial" charset="0"/>
        <a:ea typeface="+mn-ea"/>
        <a:cs typeface="+mn-cs"/>
      </a:defRPr>
    </a:lvl2pPr>
    <a:lvl3pPr marL="914400" algn="l" rtl="0" eaLnBrk="0" fontAlgn="base" hangingPunct="0">
      <a:spcBef>
        <a:spcPct val="0"/>
      </a:spcBef>
      <a:spcAft>
        <a:spcPct val="0"/>
      </a:spcAft>
      <a:defRPr kumimoji="1" sz="2000" b="1" kern="1200">
        <a:solidFill>
          <a:srgbClr val="000000"/>
        </a:solidFill>
        <a:latin typeface="Arial" charset="0"/>
        <a:ea typeface="+mn-ea"/>
        <a:cs typeface="+mn-cs"/>
      </a:defRPr>
    </a:lvl3pPr>
    <a:lvl4pPr marL="1371600" algn="l" rtl="0" eaLnBrk="0" fontAlgn="base" hangingPunct="0">
      <a:spcBef>
        <a:spcPct val="0"/>
      </a:spcBef>
      <a:spcAft>
        <a:spcPct val="0"/>
      </a:spcAft>
      <a:defRPr kumimoji="1" sz="2000" b="1" kern="1200">
        <a:solidFill>
          <a:srgbClr val="000000"/>
        </a:solidFill>
        <a:latin typeface="Arial" charset="0"/>
        <a:ea typeface="+mn-ea"/>
        <a:cs typeface="+mn-cs"/>
      </a:defRPr>
    </a:lvl4pPr>
    <a:lvl5pPr marL="1828800" algn="l" rtl="0" eaLnBrk="0" fontAlgn="base" hangingPunct="0">
      <a:spcBef>
        <a:spcPct val="0"/>
      </a:spcBef>
      <a:spcAft>
        <a:spcPct val="0"/>
      </a:spcAft>
      <a:defRPr kumimoji="1" sz="2000" b="1" kern="1200">
        <a:solidFill>
          <a:srgbClr val="000000"/>
        </a:solidFill>
        <a:latin typeface="Arial" charset="0"/>
        <a:ea typeface="+mn-ea"/>
        <a:cs typeface="+mn-cs"/>
      </a:defRPr>
    </a:lvl5pPr>
    <a:lvl6pPr marL="2286000" algn="l" defTabSz="914400" rtl="0" eaLnBrk="1" latinLnBrk="0" hangingPunct="1">
      <a:defRPr kumimoji="1" sz="2000" b="1" kern="1200">
        <a:solidFill>
          <a:srgbClr val="000000"/>
        </a:solidFill>
        <a:latin typeface="Arial" charset="0"/>
        <a:ea typeface="+mn-ea"/>
        <a:cs typeface="+mn-cs"/>
      </a:defRPr>
    </a:lvl6pPr>
    <a:lvl7pPr marL="2743200" algn="l" defTabSz="914400" rtl="0" eaLnBrk="1" latinLnBrk="0" hangingPunct="1">
      <a:defRPr kumimoji="1" sz="2000" b="1" kern="1200">
        <a:solidFill>
          <a:srgbClr val="000000"/>
        </a:solidFill>
        <a:latin typeface="Arial" charset="0"/>
        <a:ea typeface="+mn-ea"/>
        <a:cs typeface="+mn-cs"/>
      </a:defRPr>
    </a:lvl7pPr>
    <a:lvl8pPr marL="3200400" algn="l" defTabSz="914400" rtl="0" eaLnBrk="1" latinLnBrk="0" hangingPunct="1">
      <a:defRPr kumimoji="1" sz="2000" b="1" kern="1200">
        <a:solidFill>
          <a:srgbClr val="000000"/>
        </a:solidFill>
        <a:latin typeface="Arial" charset="0"/>
        <a:ea typeface="+mn-ea"/>
        <a:cs typeface="+mn-cs"/>
      </a:defRPr>
    </a:lvl8pPr>
    <a:lvl9pPr marL="3657600" algn="l" defTabSz="914400" rtl="0" eaLnBrk="1" latinLnBrk="0" hangingPunct="1">
      <a:defRPr kumimoji="1" sz="2000" b="1" kern="1200">
        <a:solidFill>
          <a:srgbClr val="0000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A697"/>
    <a:srgbClr val="F8F8F8"/>
    <a:srgbClr val="D39191"/>
    <a:srgbClr val="E7C3C3"/>
    <a:srgbClr val="E6E6E6"/>
    <a:srgbClr val="D1D1D1"/>
    <a:srgbClr val="F4E4E4"/>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38" autoAdjust="0"/>
    <p:restoredTop sz="94650" autoAdjust="0"/>
  </p:normalViewPr>
  <p:slideViewPr>
    <p:cSldViewPr>
      <p:cViewPr>
        <p:scale>
          <a:sx n="75" d="100"/>
          <a:sy n="75" d="100"/>
        </p:scale>
        <p:origin x="-1038" y="-732"/>
      </p:cViewPr>
      <p:guideLst>
        <p:guide orient="horz" pos="3385"/>
        <p:guide orient="horz" pos="3793"/>
        <p:guide orient="horz" pos="3702"/>
        <p:guide pos="3120"/>
        <p:guide pos="5750"/>
        <p:guide pos="3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70" d="100"/>
          <a:sy n="70" d="100"/>
        </p:scale>
        <p:origin x="-2034" y="-90"/>
      </p:cViewPr>
      <p:guideLst>
        <p:guide orient="horz" pos="3120"/>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2965450" cy="442913"/>
          </a:xfrm>
          <a:prstGeom prst="rect">
            <a:avLst/>
          </a:prstGeom>
          <a:noFill/>
          <a:ln w="9525">
            <a:noFill/>
            <a:miter lim="800000"/>
            <a:headEnd/>
            <a:tailEnd/>
          </a:ln>
          <a:effectLst/>
        </p:spPr>
        <p:txBody>
          <a:bodyPr vert="horz" wrap="square" lIns="91841" tIns="45921" rIns="91841" bIns="45921" numCol="1" anchor="t" anchorCtr="0" compatLnSpc="1">
            <a:prstTxWarp prst="textNoShape">
              <a:avLst/>
            </a:prstTxWarp>
          </a:bodyPr>
          <a:lstStyle>
            <a:lvl1pPr defTabSz="919163">
              <a:defRPr sz="1200"/>
            </a:lvl1pPr>
          </a:lstStyle>
          <a:p>
            <a:endParaRPr lang="de-DE"/>
          </a:p>
        </p:txBody>
      </p:sp>
      <p:sp>
        <p:nvSpPr>
          <p:cNvPr id="129027" name="Rectangle 3"/>
          <p:cNvSpPr>
            <a:spLocks noGrp="1" noChangeArrowheads="1"/>
          </p:cNvSpPr>
          <p:nvPr>
            <p:ph type="dt" sz="quarter" idx="1"/>
          </p:nvPr>
        </p:nvSpPr>
        <p:spPr bwMode="auto">
          <a:xfrm>
            <a:off x="3917950" y="0"/>
            <a:ext cx="2965450" cy="442913"/>
          </a:xfrm>
          <a:prstGeom prst="rect">
            <a:avLst/>
          </a:prstGeom>
          <a:noFill/>
          <a:ln w="9525">
            <a:noFill/>
            <a:miter lim="800000"/>
            <a:headEnd/>
            <a:tailEnd/>
          </a:ln>
          <a:effectLst/>
        </p:spPr>
        <p:txBody>
          <a:bodyPr vert="horz" wrap="square" lIns="91841" tIns="45921" rIns="91841" bIns="45921" numCol="1" anchor="t" anchorCtr="0" compatLnSpc="1">
            <a:prstTxWarp prst="textNoShape">
              <a:avLst/>
            </a:prstTxWarp>
          </a:bodyPr>
          <a:lstStyle>
            <a:lvl1pPr algn="r" defTabSz="919163">
              <a:defRPr sz="1200"/>
            </a:lvl1pPr>
          </a:lstStyle>
          <a:p>
            <a:endParaRPr lang="de-DE"/>
          </a:p>
        </p:txBody>
      </p:sp>
      <p:sp>
        <p:nvSpPr>
          <p:cNvPr id="129028" name="Rectangle 4"/>
          <p:cNvSpPr>
            <a:spLocks noGrp="1" noChangeArrowheads="1"/>
          </p:cNvSpPr>
          <p:nvPr>
            <p:ph type="ftr" sz="quarter" idx="2"/>
          </p:nvPr>
        </p:nvSpPr>
        <p:spPr bwMode="auto">
          <a:xfrm>
            <a:off x="0" y="9442450"/>
            <a:ext cx="2965450" cy="442913"/>
          </a:xfrm>
          <a:prstGeom prst="rect">
            <a:avLst/>
          </a:prstGeom>
          <a:noFill/>
          <a:ln w="9525">
            <a:noFill/>
            <a:miter lim="800000"/>
            <a:headEnd/>
            <a:tailEnd/>
          </a:ln>
          <a:effectLst/>
        </p:spPr>
        <p:txBody>
          <a:bodyPr vert="horz" wrap="square" lIns="91841" tIns="45921" rIns="91841" bIns="45921" numCol="1" anchor="b" anchorCtr="0" compatLnSpc="1">
            <a:prstTxWarp prst="textNoShape">
              <a:avLst/>
            </a:prstTxWarp>
          </a:bodyPr>
          <a:lstStyle>
            <a:lvl1pPr defTabSz="919163">
              <a:defRPr sz="1200"/>
            </a:lvl1pPr>
          </a:lstStyle>
          <a:p>
            <a:endParaRPr lang="de-DE"/>
          </a:p>
        </p:txBody>
      </p:sp>
      <p:sp>
        <p:nvSpPr>
          <p:cNvPr id="129029" name="Rectangle 5"/>
          <p:cNvSpPr>
            <a:spLocks noGrp="1" noChangeArrowheads="1"/>
          </p:cNvSpPr>
          <p:nvPr>
            <p:ph type="sldNum" sz="quarter" idx="3"/>
          </p:nvPr>
        </p:nvSpPr>
        <p:spPr bwMode="auto">
          <a:xfrm>
            <a:off x="3917950" y="9442450"/>
            <a:ext cx="2965450" cy="442913"/>
          </a:xfrm>
          <a:prstGeom prst="rect">
            <a:avLst/>
          </a:prstGeom>
          <a:noFill/>
          <a:ln w="9525">
            <a:noFill/>
            <a:miter lim="800000"/>
            <a:headEnd/>
            <a:tailEnd/>
          </a:ln>
          <a:effectLst/>
        </p:spPr>
        <p:txBody>
          <a:bodyPr vert="horz" wrap="square" lIns="91841" tIns="45921" rIns="91841" bIns="45921" numCol="1" anchor="b" anchorCtr="0" compatLnSpc="1">
            <a:prstTxWarp prst="textNoShape">
              <a:avLst/>
            </a:prstTxWarp>
          </a:bodyPr>
          <a:lstStyle>
            <a:lvl1pPr algn="r" defTabSz="919163">
              <a:defRPr sz="1200"/>
            </a:lvl1pPr>
          </a:lstStyle>
          <a:p>
            <a:fld id="{469C08D3-B1B5-444C-8123-7DF0F3FEFE43}" type="slidenum">
              <a:rPr lang="de-DE"/>
              <a:pPr/>
              <a:t>‹Nr.›</a:t>
            </a:fld>
            <a:endParaRPr lang="de-DE"/>
          </a:p>
        </p:txBody>
      </p:sp>
    </p:spTree>
    <p:extLst>
      <p:ext uri="{BB962C8B-B14F-4D97-AF65-F5344CB8AC3E}">
        <p14:creationId xmlns:p14="http://schemas.microsoft.com/office/powerpoint/2010/main" val="2400418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82913" cy="493713"/>
          </a:xfrm>
          <a:prstGeom prst="rect">
            <a:avLst/>
          </a:prstGeom>
          <a:noFill/>
          <a:ln w="9525">
            <a:noFill/>
            <a:miter lim="800000"/>
            <a:headEnd/>
            <a:tailEnd/>
          </a:ln>
          <a:effectLst/>
        </p:spPr>
        <p:txBody>
          <a:bodyPr vert="horz" wrap="square" lIns="91841" tIns="45921" rIns="91841" bIns="45921" numCol="1" anchor="t" anchorCtr="0" compatLnSpc="1">
            <a:prstTxWarp prst="textNoShape">
              <a:avLst/>
            </a:prstTxWarp>
          </a:bodyPr>
          <a:lstStyle>
            <a:lvl1pPr defTabSz="919163">
              <a:defRPr kumimoji="0" sz="1200" b="0">
                <a:solidFill>
                  <a:schemeClr val="tx1"/>
                </a:solidFill>
              </a:defRPr>
            </a:lvl1pPr>
          </a:lstStyle>
          <a:p>
            <a:endParaRPr lang="de-DE" altLang="de-DE"/>
          </a:p>
        </p:txBody>
      </p:sp>
      <p:sp>
        <p:nvSpPr>
          <p:cNvPr id="6147" name="Rectangle 3"/>
          <p:cNvSpPr>
            <a:spLocks noGrp="1" noChangeArrowheads="1"/>
          </p:cNvSpPr>
          <p:nvPr>
            <p:ph type="dt" idx="1"/>
          </p:nvPr>
        </p:nvSpPr>
        <p:spPr bwMode="auto">
          <a:xfrm>
            <a:off x="3900488" y="0"/>
            <a:ext cx="2982912" cy="493713"/>
          </a:xfrm>
          <a:prstGeom prst="rect">
            <a:avLst/>
          </a:prstGeom>
          <a:noFill/>
          <a:ln w="9525">
            <a:noFill/>
            <a:miter lim="800000"/>
            <a:headEnd/>
            <a:tailEnd/>
          </a:ln>
          <a:effectLst/>
        </p:spPr>
        <p:txBody>
          <a:bodyPr vert="horz" wrap="square" lIns="91841" tIns="45921" rIns="91841" bIns="45921" numCol="1" anchor="t" anchorCtr="0" compatLnSpc="1">
            <a:prstTxWarp prst="textNoShape">
              <a:avLst/>
            </a:prstTxWarp>
          </a:bodyPr>
          <a:lstStyle>
            <a:lvl1pPr algn="r" defTabSz="919163">
              <a:defRPr kumimoji="0" sz="1200" b="0">
                <a:solidFill>
                  <a:schemeClr val="tx1"/>
                </a:solidFill>
              </a:defRPr>
            </a:lvl1pPr>
          </a:lstStyle>
          <a:p>
            <a:endParaRPr lang="de-DE" altLang="de-DE"/>
          </a:p>
        </p:txBody>
      </p:sp>
      <p:sp>
        <p:nvSpPr>
          <p:cNvPr id="6148" name="Rectangle 4"/>
          <p:cNvSpPr>
            <a:spLocks noGrp="1" noRot="1" noChangeAspect="1" noChangeArrowheads="1" noTextEdit="1"/>
          </p:cNvSpPr>
          <p:nvPr>
            <p:ph type="sldImg" idx="2"/>
          </p:nvPr>
        </p:nvSpPr>
        <p:spPr bwMode="auto">
          <a:xfrm>
            <a:off x="758825" y="742950"/>
            <a:ext cx="5365750" cy="37147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703763"/>
            <a:ext cx="5048250" cy="4459287"/>
          </a:xfrm>
          <a:prstGeom prst="rect">
            <a:avLst/>
          </a:prstGeom>
          <a:noFill/>
          <a:ln w="9525">
            <a:noFill/>
            <a:miter lim="800000"/>
            <a:headEnd/>
            <a:tailEnd/>
          </a:ln>
          <a:effectLst/>
        </p:spPr>
        <p:txBody>
          <a:bodyPr vert="horz" wrap="square" lIns="91841" tIns="45921" rIns="91841" bIns="45921"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6150" name="Rectangle 6"/>
          <p:cNvSpPr>
            <a:spLocks noGrp="1" noChangeArrowheads="1"/>
          </p:cNvSpPr>
          <p:nvPr>
            <p:ph type="ftr" sz="quarter" idx="4"/>
          </p:nvPr>
        </p:nvSpPr>
        <p:spPr bwMode="auto">
          <a:xfrm>
            <a:off x="0" y="9412288"/>
            <a:ext cx="2982913" cy="493712"/>
          </a:xfrm>
          <a:prstGeom prst="rect">
            <a:avLst/>
          </a:prstGeom>
          <a:noFill/>
          <a:ln w="9525">
            <a:noFill/>
            <a:miter lim="800000"/>
            <a:headEnd/>
            <a:tailEnd/>
          </a:ln>
          <a:effectLst/>
        </p:spPr>
        <p:txBody>
          <a:bodyPr vert="horz" wrap="square" lIns="91841" tIns="45921" rIns="91841" bIns="45921" numCol="1" anchor="b" anchorCtr="0" compatLnSpc="1">
            <a:prstTxWarp prst="textNoShape">
              <a:avLst/>
            </a:prstTxWarp>
          </a:bodyPr>
          <a:lstStyle>
            <a:lvl1pPr defTabSz="919163">
              <a:defRPr kumimoji="0" sz="1200" b="0">
                <a:solidFill>
                  <a:schemeClr val="tx1"/>
                </a:solidFill>
              </a:defRPr>
            </a:lvl1pPr>
          </a:lstStyle>
          <a:p>
            <a:endParaRPr lang="de-DE" altLang="de-DE"/>
          </a:p>
        </p:txBody>
      </p:sp>
      <p:sp>
        <p:nvSpPr>
          <p:cNvPr id="6151" name="Rectangle 7"/>
          <p:cNvSpPr>
            <a:spLocks noGrp="1" noChangeArrowheads="1"/>
          </p:cNvSpPr>
          <p:nvPr>
            <p:ph type="sldNum" sz="quarter" idx="5"/>
          </p:nvPr>
        </p:nvSpPr>
        <p:spPr bwMode="auto">
          <a:xfrm>
            <a:off x="3900488" y="9412288"/>
            <a:ext cx="2982912" cy="493712"/>
          </a:xfrm>
          <a:prstGeom prst="rect">
            <a:avLst/>
          </a:prstGeom>
          <a:noFill/>
          <a:ln w="9525">
            <a:noFill/>
            <a:miter lim="800000"/>
            <a:headEnd/>
            <a:tailEnd/>
          </a:ln>
          <a:effectLst/>
        </p:spPr>
        <p:txBody>
          <a:bodyPr vert="horz" wrap="square" lIns="91841" tIns="45921" rIns="91841" bIns="45921" numCol="1" anchor="b" anchorCtr="0" compatLnSpc="1">
            <a:prstTxWarp prst="textNoShape">
              <a:avLst/>
            </a:prstTxWarp>
          </a:bodyPr>
          <a:lstStyle>
            <a:lvl1pPr algn="r" defTabSz="919163">
              <a:defRPr kumimoji="0" sz="1200" b="0">
                <a:solidFill>
                  <a:schemeClr val="tx1"/>
                </a:solidFill>
              </a:defRPr>
            </a:lvl1pPr>
          </a:lstStyle>
          <a:p>
            <a:fld id="{6C98D0A0-A1BE-4E73-8375-17CF3BD07B32}" type="slidenum">
              <a:rPr lang="de-DE" altLang="de-DE"/>
              <a:pPr/>
              <a:t>‹Nr.›</a:t>
            </a:fld>
            <a:endParaRPr lang="de-DE" altLang="de-DE"/>
          </a:p>
        </p:txBody>
      </p:sp>
    </p:spTree>
    <p:extLst>
      <p:ext uri="{BB962C8B-B14F-4D97-AF65-F5344CB8AC3E}">
        <p14:creationId xmlns:p14="http://schemas.microsoft.com/office/powerpoint/2010/main" val="41780592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7B40B9-CBAF-4253-8E06-795311A06715}" type="slidenum">
              <a:rPr lang="de-DE" altLang="de-DE"/>
              <a:pPr/>
              <a:t>2</a:t>
            </a:fld>
            <a:endParaRPr lang="de-DE" altLang="de-DE"/>
          </a:p>
        </p:txBody>
      </p:sp>
      <p:sp>
        <p:nvSpPr>
          <p:cNvPr id="908290" name="Rectangle 2"/>
          <p:cNvSpPr>
            <a:spLocks noGrp="1" noRot="1" noChangeAspect="1" noChangeArrowheads="1" noTextEdit="1"/>
          </p:cNvSpPr>
          <p:nvPr>
            <p:ph type="sldImg"/>
          </p:nvPr>
        </p:nvSpPr>
        <p:spPr>
          <a:ln/>
        </p:spPr>
      </p:sp>
      <p:sp>
        <p:nvSpPr>
          <p:cNvPr id="908291" name="Rectangle 3"/>
          <p:cNvSpPr>
            <a:spLocks noGrp="1" noChangeArrowheads="1"/>
          </p:cNvSpPr>
          <p:nvPr>
            <p:ph type="body" idx="1"/>
          </p:nvPr>
        </p:nvSpPr>
        <p:spPr>
          <a:xfrm>
            <a:off x="917575" y="4705350"/>
            <a:ext cx="5048250" cy="4457700"/>
          </a:xfrm>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CCEB45-9F90-40E0-A356-140863C361C8}" type="slidenum">
              <a:rPr lang="de-DE" altLang="de-DE"/>
              <a:pPr/>
              <a:t>3</a:t>
            </a:fld>
            <a:endParaRPr lang="de-DE" altLang="de-DE"/>
          </a:p>
        </p:txBody>
      </p:sp>
      <p:sp>
        <p:nvSpPr>
          <p:cNvPr id="910338" name="Rectangle 2"/>
          <p:cNvSpPr>
            <a:spLocks noGrp="1" noRot="1" noChangeAspect="1" noChangeArrowheads="1" noTextEdit="1"/>
          </p:cNvSpPr>
          <p:nvPr>
            <p:ph type="sldImg"/>
          </p:nvPr>
        </p:nvSpPr>
        <p:spPr>
          <a:xfrm>
            <a:off x="755650" y="762000"/>
            <a:ext cx="5392738" cy="3735388"/>
          </a:xfrm>
          <a:ln/>
        </p:spPr>
      </p:sp>
      <p:sp>
        <p:nvSpPr>
          <p:cNvPr id="910339" name="Rectangle 3"/>
          <p:cNvSpPr>
            <a:spLocks noGrp="1" noChangeArrowheads="1"/>
          </p:cNvSpPr>
          <p:nvPr>
            <p:ph type="body" idx="1"/>
          </p:nvPr>
        </p:nvSpPr>
        <p:spPr>
          <a:xfrm>
            <a:off x="920750" y="4724400"/>
            <a:ext cx="4991100" cy="4419600"/>
          </a:xfrm>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4D00F-011F-4A8D-B1A0-F968255670CC}" type="slidenum">
              <a:rPr lang="de-DE" altLang="de-DE"/>
              <a:pPr/>
              <a:t>4</a:t>
            </a:fld>
            <a:endParaRPr lang="de-DE" altLang="de-DE"/>
          </a:p>
        </p:txBody>
      </p:sp>
      <p:sp>
        <p:nvSpPr>
          <p:cNvPr id="913410" name="Rectangle 2"/>
          <p:cNvSpPr>
            <a:spLocks noGrp="1" noRot="1" noChangeAspect="1" noChangeArrowheads="1" noTextEdit="1"/>
          </p:cNvSpPr>
          <p:nvPr>
            <p:ph type="sldImg"/>
          </p:nvPr>
        </p:nvSpPr>
        <p:spPr>
          <a:ln/>
        </p:spPr>
      </p:sp>
      <p:sp>
        <p:nvSpPr>
          <p:cNvPr id="913411" name="Rectangle 3"/>
          <p:cNvSpPr>
            <a:spLocks noGrp="1" noChangeArrowheads="1"/>
          </p:cNvSpPr>
          <p:nvPr>
            <p:ph type="body" idx="1"/>
          </p:nvPr>
        </p:nvSpPr>
        <p:spPr>
          <a:xfrm>
            <a:off x="917575" y="4705350"/>
            <a:ext cx="5048250" cy="4457700"/>
          </a:xfrm>
        </p:spPr>
        <p:txBody>
          <a:bodyPr/>
          <a:lstStyle/>
          <a:p>
            <a:r>
              <a:rPr lang="de-DE"/>
              <a:t>1985 – also vor 20 Jahren:</a:t>
            </a:r>
          </a:p>
          <a:p>
            <a:pPr>
              <a:buFontTx/>
              <a:buChar char="•"/>
            </a:pPr>
            <a:r>
              <a:rPr lang="de-DE"/>
              <a:t>häufigste Gründe für die BU: Herz/Kreislauf</a:t>
            </a:r>
          </a:p>
          <a:p>
            <a:pPr>
              <a:buFontTx/>
              <a:buChar char="•"/>
            </a:pPr>
            <a:r>
              <a:rPr lang="de-DE"/>
              <a:t>nur zu 10% Psyche</a:t>
            </a:r>
          </a:p>
          <a:p>
            <a:pPr>
              <a:buFontTx/>
              <a:buChar char="•"/>
            </a:pPr>
            <a:endParaRPr lang="de-DE"/>
          </a:p>
          <a:p>
            <a:pPr>
              <a:buFontTx/>
              <a:buChar char="•"/>
            </a:pPr>
            <a:endParaRPr lang="de-DE"/>
          </a:p>
          <a:p>
            <a:r>
              <a:rPr lang="de-DE"/>
              <a:t>dies beeinflusst die Annahmepolitik:</a:t>
            </a:r>
          </a:p>
          <a:p>
            <a:pPr>
              <a:buFontTx/>
              <a:buChar char="•"/>
            </a:pPr>
            <a:endParaRPr lang="de-DE"/>
          </a:p>
          <a:p>
            <a:pPr>
              <a:buFontTx/>
              <a:buChar char="•"/>
            </a:pPr>
            <a:r>
              <a:rPr lang="de-DE"/>
              <a:t>Skelett, Herz-Kreislauf sind recht gut zu kalkulieren.</a:t>
            </a:r>
          </a:p>
          <a:p>
            <a:pPr>
              <a:buFontTx/>
              <a:buChar char="•"/>
            </a:pPr>
            <a:r>
              <a:rPr lang="de-DE"/>
              <a:t>Wer will aber erkennen dass jemand anfällig für seelische Krankheiten ist?? Versicherer lehnen Anträge also schneller ab. Die Konsultation eines Psychologen in den vergangenen Jahren kann reichen, dass der Kunde keinen Versicherungsschutz erhält.</a:t>
            </a:r>
          </a:p>
          <a:p>
            <a:pPr>
              <a:buFontTx/>
              <a:buChar char="•"/>
            </a:pPr>
            <a:endParaRPr lang="de-DE"/>
          </a:p>
          <a:p>
            <a:pPr>
              <a:buFontTx/>
              <a:buChar char="•"/>
            </a:pPr>
            <a:r>
              <a:rPr lang="de-DE"/>
              <a:t>letztes Jahr wurden 1,5 Millionen Verträge eingereicht. Davon wurden rund 200.000 abgelehnt.</a:t>
            </a:r>
          </a:p>
          <a:p>
            <a:endParaRPr lang="de-DE"/>
          </a:p>
          <a:p>
            <a:pPr>
              <a:buFontTx/>
              <a:buChar char="•"/>
            </a:pPr>
            <a:r>
              <a:rPr lang="de-DE"/>
              <a:t>Die Ablehnungsquote hat sich von 1999 von 7% auf 14% verdoppelt.</a:t>
            </a:r>
          </a:p>
          <a:p>
            <a:pPr>
              <a:buFontTx/>
              <a:buChar char="•"/>
            </a:pPr>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698169-C298-4463-B353-B0F5D1847A65}" type="slidenum">
              <a:rPr lang="de-DE" altLang="de-DE"/>
              <a:pPr/>
              <a:t>6</a:t>
            </a:fld>
            <a:endParaRPr lang="de-DE" altLang="de-DE"/>
          </a:p>
        </p:txBody>
      </p:sp>
      <p:sp>
        <p:nvSpPr>
          <p:cNvPr id="905218" name="Rectangle 2"/>
          <p:cNvSpPr>
            <a:spLocks noGrp="1" noRot="1" noChangeAspect="1" noChangeArrowheads="1" noTextEdit="1"/>
          </p:cNvSpPr>
          <p:nvPr>
            <p:ph type="sldImg"/>
          </p:nvPr>
        </p:nvSpPr>
        <p:spPr>
          <a:xfrm>
            <a:off x="157163" y="258763"/>
            <a:ext cx="6530975" cy="4521200"/>
          </a:xfrm>
          <a:ln/>
        </p:spPr>
      </p:sp>
      <p:sp>
        <p:nvSpPr>
          <p:cNvPr id="905219" name="Rectangle 3"/>
          <p:cNvSpPr>
            <a:spLocks noGrp="1" noChangeArrowheads="1"/>
          </p:cNvSpPr>
          <p:nvPr>
            <p:ph type="body" idx="1"/>
          </p:nvPr>
        </p:nvSpPr>
        <p:spPr>
          <a:xfrm>
            <a:off x="661988" y="5156200"/>
            <a:ext cx="5524500" cy="1176338"/>
          </a:xfrm>
        </p:spPr>
        <p:txBody>
          <a:bodyPr/>
          <a:lstStyle/>
          <a:p>
            <a:r>
              <a:rPr lang="de-DE" b="1" dirty="0"/>
              <a:t>Neben der guten Aufstellung der Vertriebe, spricht auch unser hervorragend gefördertes Produkt (</a:t>
            </a:r>
            <a:r>
              <a:rPr lang="de-DE" b="1" dirty="0" err="1"/>
              <a:t>bAV</a:t>
            </a:r>
            <a:r>
              <a:rPr lang="de-DE" b="1" dirty="0"/>
              <a:t>) für die Verkaufbarkeit. </a:t>
            </a:r>
          </a:p>
          <a:p>
            <a:r>
              <a:rPr lang="de-DE" b="1" dirty="0"/>
              <a:t>Offenbar ist der „</a:t>
            </a:r>
            <a:r>
              <a:rPr lang="de-DE" b="1" dirty="0" err="1"/>
              <a:t>bAV</a:t>
            </a:r>
            <a:r>
              <a:rPr lang="de-DE" b="1" dirty="0"/>
              <a:t>- Verkauf“ dennoch eine große Herausforderung…</a:t>
            </a:r>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 Id="rId9"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aphicFrame>
        <p:nvGraphicFramePr>
          <p:cNvPr id="551938" name="Rectangle 2" hidden="1"/>
          <p:cNvGraphicFramePr>
            <a:graphicFrameLocks/>
          </p:cNvGraphicFramePr>
          <p:nvPr>
            <p:custDataLst>
              <p:tags r:id="rId2"/>
            </p:custDataLst>
          </p:nvPr>
        </p:nvGraphicFramePr>
        <p:xfrm>
          <a:off x="3175" y="0"/>
          <a:ext cx="158750" cy="158750"/>
        </p:xfrm>
        <a:graphic>
          <a:graphicData uri="http://schemas.openxmlformats.org/presentationml/2006/ole">
            <mc:AlternateContent xmlns:mc="http://schemas.openxmlformats.org/markup-compatibility/2006">
              <mc:Choice xmlns:v="urn:schemas-microsoft-com:vml" Requires="v">
                <p:oleObj spid="_x0000_s551939" r:id="rId7" imgW="0" imgH="0" progId="TCLayout.ActiveDocument.1">
                  <p:embed/>
                </p:oleObj>
              </mc:Choice>
              <mc:Fallback>
                <p:oleObj r:id="rId7" imgW="0" imgH="0" progId="TCLayout.ActiveDocument.1">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175"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51939" name="Picture 3" descr="GEN_Versi_RGB_Gr1"/>
          <p:cNvPicPr>
            <a:picLocks noChangeAspect="1" noChangeArrowheads="1"/>
          </p:cNvPicPr>
          <p:nvPr userDrawn="1">
            <p:custDataLst>
              <p:tags r:id="rId3"/>
            </p:custDataLst>
          </p:nvPr>
        </p:nvPicPr>
        <p:blipFill>
          <a:blip r:embed="rId8" cstate="print"/>
          <a:srcRect/>
          <a:stretch>
            <a:fillRect/>
          </a:stretch>
        </p:blipFill>
        <p:spPr bwMode="auto">
          <a:xfrm>
            <a:off x="307975" y="6275388"/>
            <a:ext cx="1271588" cy="390525"/>
          </a:xfrm>
          <a:prstGeom prst="rect">
            <a:avLst/>
          </a:prstGeom>
          <a:noFill/>
          <a:ln w="9525" algn="ctr">
            <a:noFill/>
            <a:miter lim="800000"/>
            <a:headEnd/>
            <a:tailEnd/>
          </a:ln>
          <a:effectLst/>
        </p:spPr>
      </p:pic>
      <p:sp>
        <p:nvSpPr>
          <p:cNvPr id="551940" name="Rectangle 4"/>
          <p:cNvSpPr>
            <a:spLocks noGrp="1" noChangeArrowheads="1"/>
          </p:cNvSpPr>
          <p:nvPr>
            <p:ph type="ctrTitle" sz="quarter"/>
            <p:custDataLst>
              <p:tags r:id="rId4"/>
            </p:custDataLst>
          </p:nvPr>
        </p:nvSpPr>
        <p:spPr>
          <a:xfrm>
            <a:off x="646113" y="1295400"/>
            <a:ext cx="8564562" cy="914400"/>
          </a:xfrm>
        </p:spPr>
        <p:txBody>
          <a:bodyPr>
            <a:spAutoFit/>
          </a:bodyPr>
          <a:lstStyle>
            <a:lvl1pPr>
              <a:tabLst>
                <a:tab pos="755650" algn="l"/>
              </a:tabLst>
              <a:defRPr sz="3000"/>
            </a:lvl1pPr>
          </a:lstStyle>
          <a:p>
            <a:r>
              <a:rPr lang="de-DE"/>
              <a:t>Titel interne Präsentation in Generali-Rot, 30 pt, HelveticaNeue Fett, (maximal zweizeilig)</a:t>
            </a:r>
          </a:p>
        </p:txBody>
      </p:sp>
      <p:sp>
        <p:nvSpPr>
          <p:cNvPr id="551941" name="Rectangle 5"/>
          <p:cNvSpPr>
            <a:spLocks noGrp="1" noChangeArrowheads="1"/>
          </p:cNvSpPr>
          <p:nvPr>
            <p:ph type="subTitle" sz="quarter" idx="1"/>
            <p:custDataLst>
              <p:tags r:id="rId5"/>
            </p:custDataLst>
          </p:nvPr>
        </p:nvSpPr>
        <p:spPr bwMode="gray">
          <a:xfrm>
            <a:off x="646113" y="3094038"/>
            <a:ext cx="8494712" cy="1600200"/>
          </a:xfrm>
        </p:spPr>
        <p:txBody>
          <a:bodyPr lIns="0" tIns="0" rIns="0" bIns="0">
            <a:spAutoFit/>
          </a:bodyPr>
          <a:lstStyle>
            <a:lvl1pPr>
              <a:defRPr b="1"/>
            </a:lvl1pPr>
          </a:lstStyle>
          <a:p>
            <a:r>
              <a:rPr lang="de-DE"/>
              <a:t>Gremium in Schwarz, HelveticaNeue Fett, Schriftgröße 15 pt</a:t>
            </a:r>
          </a:p>
          <a:p>
            <a:endParaRPr lang="de-DE"/>
          </a:p>
          <a:p>
            <a:r>
              <a:rPr lang="de-DE"/>
              <a:t>Top in Schwarz, HelveticaNeue Fett, Schriftgröße 15 pt</a:t>
            </a:r>
          </a:p>
          <a:p>
            <a:endParaRPr lang="de-DE"/>
          </a:p>
          <a:p>
            <a:r>
              <a:rPr lang="de-DE"/>
              <a:t>Ort/Datum der Sitzung (ausgeschrieben) in Schwarz, HelveticaNeue Fett, Schriftgröße 15 pt</a:t>
            </a:r>
          </a:p>
          <a:p>
            <a:endParaRPr lang="de-DE"/>
          </a:p>
          <a:p>
            <a:r>
              <a:rPr lang="de-DE"/>
              <a:t>Ersteller/Autor mit Durchwahl in Schwarz, HelveticaNeue Fett, Schriftgröße 15 pt</a:t>
            </a:r>
          </a:p>
        </p:txBody>
      </p:sp>
      <p:pic>
        <p:nvPicPr>
          <p:cNvPr id="551942" name="Picture 6"/>
          <p:cNvPicPr>
            <a:picLocks noChangeAspect="1" noChangeArrowheads="1"/>
          </p:cNvPicPr>
          <p:nvPr userDrawn="1"/>
        </p:nvPicPr>
        <p:blipFill>
          <a:blip r:embed="rId9" cstate="print"/>
          <a:srcRect l="471" b="3394"/>
          <a:stretch>
            <a:fillRect/>
          </a:stretch>
        </p:blipFill>
        <p:spPr bwMode="auto">
          <a:xfrm>
            <a:off x="5835650" y="3727450"/>
            <a:ext cx="4070350" cy="3130550"/>
          </a:xfrm>
          <a:prstGeom prst="rect">
            <a:avLst/>
          </a:prstGeom>
          <a:noFill/>
          <a:ln w="6350">
            <a:noFill/>
            <a:miter lim="800000"/>
            <a:headEnd/>
            <a:tailEnd/>
          </a:ln>
          <a:effectLst/>
        </p:spPr>
      </p:pic>
    </p:spTree>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0CDDEAD4-EDEE-4BCB-A1A1-932B2BEC040F}" type="slidenum">
              <a:rPr lang="de-DE"/>
              <a:pPr/>
              <a:t>‹Nr.›</a:t>
            </a:fld>
            <a:endParaRPr lang="de-DE"/>
          </a:p>
        </p:txBody>
      </p:sp>
      <p:sp>
        <p:nvSpPr>
          <p:cNvPr id="5" name="Fußzeilenplatzhalter 4"/>
          <p:cNvSpPr>
            <a:spLocks noGrp="1"/>
          </p:cNvSpPr>
          <p:nvPr>
            <p:ph type="ftr" sz="quarter" idx="11"/>
          </p:nvPr>
        </p:nvSpPr>
        <p:spPr/>
        <p:txBody>
          <a:bodyPr/>
          <a:lstStyle>
            <a:lvl1pPr>
              <a:defRPr/>
            </a:lvl1pPr>
          </a:lstStyle>
          <a:p>
            <a:r>
              <a:rPr lang="de-DE"/>
              <a:t>bAV – Informationsabend</a:t>
            </a:r>
          </a:p>
          <a:p>
            <a:endParaRPr lang="de-DE"/>
          </a:p>
        </p:txBody>
      </p:sp>
    </p:spTree>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18338" y="71438"/>
            <a:ext cx="2122487" cy="604678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46113" y="71438"/>
            <a:ext cx="6219825" cy="604678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A408E889-EE51-4577-8866-89A1369FFF7D}" type="slidenum">
              <a:rPr lang="de-DE"/>
              <a:pPr/>
              <a:t>‹Nr.›</a:t>
            </a:fld>
            <a:endParaRPr lang="de-DE"/>
          </a:p>
        </p:txBody>
      </p:sp>
      <p:sp>
        <p:nvSpPr>
          <p:cNvPr id="5" name="Fußzeilenplatzhalter 4"/>
          <p:cNvSpPr>
            <a:spLocks noGrp="1"/>
          </p:cNvSpPr>
          <p:nvPr>
            <p:ph type="ftr" sz="quarter" idx="11"/>
          </p:nvPr>
        </p:nvSpPr>
        <p:spPr/>
        <p:txBody>
          <a:bodyPr/>
          <a:lstStyle>
            <a:lvl1pPr>
              <a:defRPr/>
            </a:lvl1pPr>
          </a:lstStyle>
          <a:p>
            <a:r>
              <a:rPr lang="de-DE"/>
              <a:t>bAV – Informationsabend</a:t>
            </a:r>
          </a:p>
          <a:p>
            <a:endParaRPr lang="de-DE"/>
          </a:p>
        </p:txBody>
      </p:sp>
    </p:spTree>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5CAC8F75-697A-44C2-B8FA-AF02E45C8C9D}" type="slidenum">
              <a:rPr lang="de-DE"/>
              <a:pPr/>
              <a:t>‹Nr.›</a:t>
            </a:fld>
            <a:endParaRPr lang="de-DE"/>
          </a:p>
        </p:txBody>
      </p:sp>
      <p:sp>
        <p:nvSpPr>
          <p:cNvPr id="5" name="Fußzeilenplatzhalter 4"/>
          <p:cNvSpPr>
            <a:spLocks noGrp="1"/>
          </p:cNvSpPr>
          <p:nvPr>
            <p:ph type="ftr" sz="quarter" idx="11"/>
          </p:nvPr>
        </p:nvSpPr>
        <p:spPr/>
        <p:txBody>
          <a:bodyPr/>
          <a:lstStyle>
            <a:lvl1pPr>
              <a:defRPr/>
            </a:lvl1pPr>
          </a:lstStyle>
          <a:p>
            <a:r>
              <a:rPr lang="de-DE"/>
              <a:t>bAV – Informationsabend</a:t>
            </a:r>
          </a:p>
          <a:p>
            <a:endParaRPr lang="de-DE"/>
          </a:p>
        </p:txBody>
      </p:sp>
    </p:spTree>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638" y="4406900"/>
            <a:ext cx="84201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Foliennummernplatzhalter 3"/>
          <p:cNvSpPr>
            <a:spLocks noGrp="1"/>
          </p:cNvSpPr>
          <p:nvPr>
            <p:ph type="sldNum" sz="quarter" idx="10"/>
          </p:nvPr>
        </p:nvSpPr>
        <p:spPr/>
        <p:txBody>
          <a:bodyPr/>
          <a:lstStyle>
            <a:lvl1pPr>
              <a:defRPr/>
            </a:lvl1pPr>
          </a:lstStyle>
          <a:p>
            <a:fld id="{DCE442D8-3C90-459B-BAFE-1F53DC7BA34A}" type="slidenum">
              <a:rPr lang="de-DE"/>
              <a:pPr/>
              <a:t>‹Nr.›</a:t>
            </a:fld>
            <a:endParaRPr lang="de-DE"/>
          </a:p>
        </p:txBody>
      </p:sp>
      <p:sp>
        <p:nvSpPr>
          <p:cNvPr id="5" name="Fußzeilenplatzhalter 4"/>
          <p:cNvSpPr>
            <a:spLocks noGrp="1"/>
          </p:cNvSpPr>
          <p:nvPr>
            <p:ph type="ftr" sz="quarter" idx="11"/>
          </p:nvPr>
        </p:nvSpPr>
        <p:spPr/>
        <p:txBody>
          <a:bodyPr/>
          <a:lstStyle>
            <a:lvl1pPr>
              <a:defRPr/>
            </a:lvl1pPr>
          </a:lstStyle>
          <a:p>
            <a:r>
              <a:rPr lang="de-DE"/>
              <a:t>bAV – Informationsabend</a:t>
            </a:r>
          </a:p>
          <a:p>
            <a:endParaRPr lang="de-DE"/>
          </a:p>
        </p:txBody>
      </p:sp>
    </p:spTree>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46113" y="1295400"/>
            <a:ext cx="4170362" cy="4822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968875" y="1295400"/>
            <a:ext cx="4171950" cy="4822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lvl1pPr>
              <a:defRPr/>
            </a:lvl1pPr>
          </a:lstStyle>
          <a:p>
            <a:fld id="{C8B277D3-5D4A-4EA3-9D1C-0083F8497E5C}" type="slidenum">
              <a:rPr lang="de-DE"/>
              <a:pPr/>
              <a:t>‹Nr.›</a:t>
            </a:fld>
            <a:endParaRPr lang="de-DE"/>
          </a:p>
        </p:txBody>
      </p:sp>
      <p:sp>
        <p:nvSpPr>
          <p:cNvPr id="6" name="Fußzeilenplatzhalter 5"/>
          <p:cNvSpPr>
            <a:spLocks noGrp="1"/>
          </p:cNvSpPr>
          <p:nvPr>
            <p:ph type="ftr" sz="quarter" idx="11"/>
          </p:nvPr>
        </p:nvSpPr>
        <p:spPr/>
        <p:txBody>
          <a:bodyPr/>
          <a:lstStyle>
            <a:lvl1pPr>
              <a:defRPr/>
            </a:lvl1pPr>
          </a:lstStyle>
          <a:p>
            <a:r>
              <a:rPr lang="de-DE"/>
              <a:t>bAV – Informationsabend</a:t>
            </a:r>
          </a:p>
          <a:p>
            <a:endParaRPr lang="de-DE"/>
          </a:p>
        </p:txBody>
      </p:sp>
    </p:spTree>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lvl1pPr>
              <a:defRPr/>
            </a:lvl1pPr>
          </a:lstStyle>
          <a:p>
            <a:fld id="{5F3F9A38-89B1-4F88-8F58-5B48C78584F0}" type="slidenum">
              <a:rPr lang="de-DE"/>
              <a:pPr/>
              <a:t>‹Nr.›</a:t>
            </a:fld>
            <a:endParaRPr lang="de-DE"/>
          </a:p>
        </p:txBody>
      </p:sp>
      <p:sp>
        <p:nvSpPr>
          <p:cNvPr id="8" name="Fußzeilenplatzhalter 7"/>
          <p:cNvSpPr>
            <a:spLocks noGrp="1"/>
          </p:cNvSpPr>
          <p:nvPr>
            <p:ph type="ftr" sz="quarter" idx="11"/>
          </p:nvPr>
        </p:nvSpPr>
        <p:spPr/>
        <p:txBody>
          <a:bodyPr/>
          <a:lstStyle>
            <a:lvl1pPr>
              <a:defRPr/>
            </a:lvl1pPr>
          </a:lstStyle>
          <a:p>
            <a:r>
              <a:rPr lang="de-DE"/>
              <a:t>bAV – Informationsabend</a:t>
            </a:r>
          </a:p>
          <a:p>
            <a:endParaRPr lang="de-DE"/>
          </a:p>
        </p:txBody>
      </p:sp>
    </p:spTree>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lvl1pPr>
              <a:defRPr/>
            </a:lvl1pPr>
          </a:lstStyle>
          <a:p>
            <a:fld id="{C0176CC3-9DE4-4FD4-8F20-033215A4DBAB}" type="slidenum">
              <a:rPr lang="de-DE"/>
              <a:pPr/>
              <a:t>‹Nr.›</a:t>
            </a:fld>
            <a:endParaRPr lang="de-DE"/>
          </a:p>
        </p:txBody>
      </p:sp>
      <p:sp>
        <p:nvSpPr>
          <p:cNvPr id="4" name="Fußzeilenplatzhalter 3"/>
          <p:cNvSpPr>
            <a:spLocks noGrp="1"/>
          </p:cNvSpPr>
          <p:nvPr>
            <p:ph type="ftr" sz="quarter" idx="11"/>
          </p:nvPr>
        </p:nvSpPr>
        <p:spPr/>
        <p:txBody>
          <a:bodyPr/>
          <a:lstStyle>
            <a:lvl1pPr>
              <a:defRPr/>
            </a:lvl1pPr>
          </a:lstStyle>
          <a:p>
            <a:r>
              <a:rPr lang="de-DE"/>
              <a:t>bAV – Informationsabend</a:t>
            </a:r>
          </a:p>
          <a:p>
            <a:endParaRPr lang="de-DE"/>
          </a:p>
        </p:txBody>
      </p:sp>
    </p:spTree>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25F7938B-F326-4D6E-B4B6-FD21E921DE47}" type="slidenum">
              <a:rPr lang="de-DE"/>
              <a:pPr/>
              <a:t>‹Nr.›</a:t>
            </a:fld>
            <a:endParaRPr lang="de-DE"/>
          </a:p>
        </p:txBody>
      </p:sp>
      <p:sp>
        <p:nvSpPr>
          <p:cNvPr id="3" name="Fußzeilenplatzhalter 2"/>
          <p:cNvSpPr>
            <a:spLocks noGrp="1"/>
          </p:cNvSpPr>
          <p:nvPr>
            <p:ph type="ftr" sz="quarter" idx="11"/>
          </p:nvPr>
        </p:nvSpPr>
        <p:spPr/>
        <p:txBody>
          <a:bodyPr/>
          <a:lstStyle>
            <a:lvl1pPr>
              <a:defRPr/>
            </a:lvl1pPr>
          </a:lstStyle>
          <a:p>
            <a:r>
              <a:rPr lang="de-DE"/>
              <a:t>bAV – Informationsabend</a:t>
            </a:r>
          </a:p>
          <a:p>
            <a:endParaRPr lang="de-DE"/>
          </a:p>
        </p:txBody>
      </p:sp>
    </p:spTree>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138"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lvl1pPr>
              <a:defRPr/>
            </a:lvl1pPr>
          </a:lstStyle>
          <a:p>
            <a:fld id="{6B8EEEC3-5CC6-4DC0-A622-0746878883B7}" type="slidenum">
              <a:rPr lang="de-DE"/>
              <a:pPr/>
              <a:t>‹Nr.›</a:t>
            </a:fld>
            <a:endParaRPr lang="de-DE"/>
          </a:p>
        </p:txBody>
      </p:sp>
      <p:sp>
        <p:nvSpPr>
          <p:cNvPr id="6" name="Fußzeilenplatzhalter 5"/>
          <p:cNvSpPr>
            <a:spLocks noGrp="1"/>
          </p:cNvSpPr>
          <p:nvPr>
            <p:ph type="ftr" sz="quarter" idx="11"/>
          </p:nvPr>
        </p:nvSpPr>
        <p:spPr/>
        <p:txBody>
          <a:bodyPr/>
          <a:lstStyle>
            <a:lvl1pPr>
              <a:defRPr/>
            </a:lvl1pPr>
          </a:lstStyle>
          <a:p>
            <a:r>
              <a:rPr lang="de-DE"/>
              <a:t>bAV – Informationsabend</a:t>
            </a:r>
          </a:p>
          <a:p>
            <a:endParaRPr lang="de-DE"/>
          </a:p>
        </p:txBody>
      </p:sp>
    </p:spTree>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513" y="4800600"/>
            <a:ext cx="59436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lvl1pPr>
              <a:defRPr/>
            </a:lvl1pPr>
          </a:lstStyle>
          <a:p>
            <a:fld id="{584BB9F7-AA55-4D72-A80F-4A2FAA2D7E72}" type="slidenum">
              <a:rPr lang="de-DE"/>
              <a:pPr/>
              <a:t>‹Nr.›</a:t>
            </a:fld>
            <a:endParaRPr lang="de-DE"/>
          </a:p>
        </p:txBody>
      </p:sp>
      <p:sp>
        <p:nvSpPr>
          <p:cNvPr id="6" name="Fußzeilenplatzhalter 5"/>
          <p:cNvSpPr>
            <a:spLocks noGrp="1"/>
          </p:cNvSpPr>
          <p:nvPr>
            <p:ph type="ftr" sz="quarter" idx="11"/>
          </p:nvPr>
        </p:nvSpPr>
        <p:spPr/>
        <p:txBody>
          <a:bodyPr/>
          <a:lstStyle>
            <a:lvl1pPr>
              <a:defRPr/>
            </a:lvl1pPr>
          </a:lstStyle>
          <a:p>
            <a:r>
              <a:rPr lang="de-DE"/>
              <a:t>bAV – Informationsabend</a:t>
            </a:r>
          </a:p>
          <a:p>
            <a:endParaRPr lang="de-DE"/>
          </a:p>
        </p:txBody>
      </p:sp>
    </p:spTree>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bwMode="gray">
          <a:xfrm>
            <a:off x="646113" y="71438"/>
            <a:ext cx="8494712" cy="9144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e-DE" smtClean="0"/>
              <a:t>Mastertitelformat bearbeiten</a:t>
            </a:r>
          </a:p>
        </p:txBody>
      </p:sp>
      <p:sp>
        <p:nvSpPr>
          <p:cNvPr id="550915" name="Rectangle 3"/>
          <p:cNvSpPr>
            <a:spLocks noGrp="1" noChangeArrowheads="1"/>
          </p:cNvSpPr>
          <p:nvPr>
            <p:ph type="sldNum" sz="quarter" idx="4"/>
          </p:nvPr>
        </p:nvSpPr>
        <p:spPr bwMode="gray">
          <a:xfrm>
            <a:off x="9140825" y="6432550"/>
            <a:ext cx="336550" cy="1365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1" hangingPunct="1">
              <a:buClr>
                <a:srgbClr val="990000"/>
              </a:buClr>
              <a:buSzPct val="70000"/>
              <a:defRPr kumimoji="0" sz="900">
                <a:solidFill>
                  <a:schemeClr val="tx1"/>
                </a:solidFill>
                <a:latin typeface="+mn-lt"/>
              </a:defRPr>
            </a:lvl1pPr>
          </a:lstStyle>
          <a:p>
            <a:fld id="{6A046BD9-A80A-4FA0-B7B5-FB137F8CEB2D}" type="slidenum">
              <a:rPr lang="de-DE"/>
              <a:pPr/>
              <a:t>‹Nr.›</a:t>
            </a:fld>
            <a:endParaRPr lang="de-DE"/>
          </a:p>
        </p:txBody>
      </p:sp>
      <p:sp>
        <p:nvSpPr>
          <p:cNvPr id="550916" name="Line 4"/>
          <p:cNvSpPr>
            <a:spLocks noChangeShapeType="1"/>
          </p:cNvSpPr>
          <p:nvPr/>
        </p:nvSpPr>
        <p:spPr bwMode="gray">
          <a:xfrm>
            <a:off x="646113" y="1079500"/>
            <a:ext cx="8494712" cy="0"/>
          </a:xfrm>
          <a:prstGeom prst="line">
            <a:avLst/>
          </a:prstGeom>
          <a:noFill/>
          <a:ln w="12700">
            <a:solidFill>
              <a:schemeClr val="tx2"/>
            </a:solidFill>
            <a:round/>
            <a:headEnd/>
            <a:tailEnd/>
          </a:ln>
          <a:effectLst/>
        </p:spPr>
        <p:txBody>
          <a:bodyPr wrap="none" anchor="ctr"/>
          <a:lstStyle/>
          <a:p>
            <a:endParaRPr lang="de-DE"/>
          </a:p>
        </p:txBody>
      </p:sp>
      <p:sp>
        <p:nvSpPr>
          <p:cNvPr id="550917" name="Rectangle 5"/>
          <p:cNvSpPr>
            <a:spLocks noGrp="1" noChangeArrowheads="1"/>
          </p:cNvSpPr>
          <p:nvPr>
            <p:ph type="ftr" sz="quarter" idx="3"/>
          </p:nvPr>
        </p:nvSpPr>
        <p:spPr bwMode="gray">
          <a:xfrm>
            <a:off x="5961063" y="6396038"/>
            <a:ext cx="3136900" cy="2730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kumimoji="0" sz="900" b="0">
                <a:solidFill>
                  <a:schemeClr val="tx1"/>
                </a:solidFill>
                <a:latin typeface="+mn-lt"/>
              </a:defRPr>
            </a:lvl1pPr>
          </a:lstStyle>
          <a:p>
            <a:r>
              <a:rPr lang="de-DE"/>
              <a:t>bAV – Informationsabend</a:t>
            </a:r>
          </a:p>
          <a:p>
            <a:endParaRPr lang="de-DE"/>
          </a:p>
        </p:txBody>
      </p:sp>
      <p:sp>
        <p:nvSpPr>
          <p:cNvPr id="550918" name="Rectangle 6"/>
          <p:cNvSpPr>
            <a:spLocks noGrp="1" noChangeArrowheads="1"/>
          </p:cNvSpPr>
          <p:nvPr>
            <p:ph type="body" idx="1"/>
          </p:nvPr>
        </p:nvSpPr>
        <p:spPr bwMode="auto">
          <a:xfrm>
            <a:off x="646113" y="1295400"/>
            <a:ext cx="8494712" cy="4822825"/>
          </a:xfrm>
          <a:prstGeom prst="rect">
            <a:avLst/>
          </a:prstGeom>
          <a:noFill/>
          <a:ln w="9525">
            <a:noFill/>
            <a:miter lim="800000"/>
            <a:headEnd/>
            <a:tailEnd/>
          </a:ln>
          <a:effectLst/>
        </p:spPr>
        <p:txBody>
          <a:bodyPr vert="horz" wrap="square" lIns="72000" tIns="72000" rIns="72000" bIns="72000" numCol="1" anchor="t" anchorCtr="0" compatLnSpc="1">
            <a:prstTxWarp prst="textNoShape">
              <a:avLst/>
            </a:prstTxWarp>
          </a:bodyPr>
          <a:lstStyle/>
          <a:p>
            <a:pPr lvl="0"/>
            <a:r>
              <a:rPr lang="de-DE" smtClean="0"/>
              <a:t>HelveticaNeue LT 55 Roman</a:t>
            </a:r>
          </a:p>
          <a:p>
            <a:pPr lvl="1"/>
            <a:r>
              <a:rPr lang="de-DE" smtClean="0"/>
              <a:t>Erste Ebene</a:t>
            </a:r>
          </a:p>
          <a:p>
            <a:pPr lvl="2"/>
            <a:r>
              <a:rPr lang="de-DE" smtClean="0"/>
              <a:t>Zweite Ebene</a:t>
            </a:r>
          </a:p>
          <a:p>
            <a:pPr lvl="3"/>
            <a:r>
              <a:rPr lang="de-DE" smtClean="0"/>
              <a:t>Dritte Ebene</a:t>
            </a:r>
          </a:p>
        </p:txBody>
      </p:sp>
      <p:pic>
        <p:nvPicPr>
          <p:cNvPr id="550919" name="Picture 7" descr="GEN_Versi_RGB_Gr1"/>
          <p:cNvPicPr>
            <a:picLocks noChangeAspect="1" noChangeArrowheads="1"/>
          </p:cNvPicPr>
          <p:nvPr userDrawn="1">
            <p:custDataLst>
              <p:tags r:id="rId13"/>
            </p:custDataLst>
          </p:nvPr>
        </p:nvPicPr>
        <p:blipFill>
          <a:blip r:embed="rId14" cstate="print"/>
          <a:srcRect/>
          <a:stretch>
            <a:fillRect/>
          </a:stretch>
        </p:blipFill>
        <p:spPr bwMode="auto">
          <a:xfrm>
            <a:off x="307975" y="6275388"/>
            <a:ext cx="1271588" cy="390525"/>
          </a:xfrm>
          <a:prstGeom prst="rect">
            <a:avLst/>
          </a:prstGeom>
          <a:noFill/>
          <a:ln w="9525" algn="ctr">
            <a:noFill/>
            <a:miter lim="800000"/>
            <a:headEnd/>
            <a:tailEnd/>
          </a:ln>
          <a:effec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spd="med">
    <p:zoom/>
  </p:transition>
  <p:hf hdr="0" dt="0"/>
  <p:txStyles>
    <p:titleStyle>
      <a:lvl1pPr algn="l" defTabSz="901700" rtl="0" fontAlgn="base">
        <a:spcBef>
          <a:spcPct val="0"/>
        </a:spcBef>
        <a:spcAft>
          <a:spcPct val="0"/>
        </a:spcAft>
        <a:defRPr sz="2000" b="1">
          <a:solidFill>
            <a:schemeClr val="tx2"/>
          </a:solidFill>
          <a:latin typeface="+mj-lt"/>
          <a:ea typeface="+mj-ea"/>
          <a:cs typeface="+mj-cs"/>
        </a:defRPr>
      </a:lvl1pPr>
      <a:lvl2pPr algn="l" defTabSz="901700" rtl="0" fontAlgn="base">
        <a:spcBef>
          <a:spcPct val="0"/>
        </a:spcBef>
        <a:spcAft>
          <a:spcPct val="0"/>
        </a:spcAft>
        <a:defRPr sz="2000" b="1">
          <a:solidFill>
            <a:schemeClr val="tx2"/>
          </a:solidFill>
          <a:latin typeface="HelveticaNeue LT 55 Roman" pitchFamily="2" charset="0"/>
        </a:defRPr>
      </a:lvl2pPr>
      <a:lvl3pPr algn="l" defTabSz="901700" rtl="0" fontAlgn="base">
        <a:spcBef>
          <a:spcPct val="0"/>
        </a:spcBef>
        <a:spcAft>
          <a:spcPct val="0"/>
        </a:spcAft>
        <a:defRPr sz="2000" b="1">
          <a:solidFill>
            <a:schemeClr val="tx2"/>
          </a:solidFill>
          <a:latin typeface="HelveticaNeue LT 55 Roman" pitchFamily="2" charset="0"/>
        </a:defRPr>
      </a:lvl3pPr>
      <a:lvl4pPr algn="l" defTabSz="901700" rtl="0" fontAlgn="base">
        <a:spcBef>
          <a:spcPct val="0"/>
        </a:spcBef>
        <a:spcAft>
          <a:spcPct val="0"/>
        </a:spcAft>
        <a:defRPr sz="2000" b="1">
          <a:solidFill>
            <a:schemeClr val="tx2"/>
          </a:solidFill>
          <a:latin typeface="HelveticaNeue LT 55 Roman" pitchFamily="2" charset="0"/>
        </a:defRPr>
      </a:lvl4pPr>
      <a:lvl5pPr algn="l" defTabSz="901700" rtl="0" fontAlgn="base">
        <a:spcBef>
          <a:spcPct val="0"/>
        </a:spcBef>
        <a:spcAft>
          <a:spcPct val="0"/>
        </a:spcAft>
        <a:defRPr sz="2000" b="1">
          <a:solidFill>
            <a:schemeClr val="tx2"/>
          </a:solidFill>
          <a:latin typeface="HelveticaNeue LT 55 Roman" pitchFamily="2" charset="0"/>
        </a:defRPr>
      </a:lvl5pPr>
      <a:lvl6pPr marL="457200" algn="l" defTabSz="901700" rtl="0" fontAlgn="base">
        <a:spcBef>
          <a:spcPct val="0"/>
        </a:spcBef>
        <a:spcAft>
          <a:spcPct val="0"/>
        </a:spcAft>
        <a:defRPr sz="2000" b="1">
          <a:solidFill>
            <a:schemeClr val="tx2"/>
          </a:solidFill>
          <a:latin typeface="HelveticaNeue LT 55 Roman" pitchFamily="2" charset="0"/>
        </a:defRPr>
      </a:lvl6pPr>
      <a:lvl7pPr marL="914400" algn="l" defTabSz="901700" rtl="0" fontAlgn="base">
        <a:spcBef>
          <a:spcPct val="0"/>
        </a:spcBef>
        <a:spcAft>
          <a:spcPct val="0"/>
        </a:spcAft>
        <a:defRPr sz="2000" b="1">
          <a:solidFill>
            <a:schemeClr val="tx2"/>
          </a:solidFill>
          <a:latin typeface="HelveticaNeue LT 55 Roman" pitchFamily="2" charset="0"/>
        </a:defRPr>
      </a:lvl7pPr>
      <a:lvl8pPr marL="1371600" algn="l" defTabSz="901700" rtl="0" fontAlgn="base">
        <a:spcBef>
          <a:spcPct val="0"/>
        </a:spcBef>
        <a:spcAft>
          <a:spcPct val="0"/>
        </a:spcAft>
        <a:defRPr sz="2000" b="1">
          <a:solidFill>
            <a:schemeClr val="tx2"/>
          </a:solidFill>
          <a:latin typeface="HelveticaNeue LT 55 Roman" pitchFamily="2" charset="0"/>
        </a:defRPr>
      </a:lvl8pPr>
      <a:lvl9pPr marL="1828800" algn="l" defTabSz="901700" rtl="0" fontAlgn="base">
        <a:spcBef>
          <a:spcPct val="0"/>
        </a:spcBef>
        <a:spcAft>
          <a:spcPct val="0"/>
        </a:spcAft>
        <a:defRPr sz="2000" b="1">
          <a:solidFill>
            <a:schemeClr val="tx2"/>
          </a:solidFill>
          <a:latin typeface="HelveticaNeue LT 55 Roman" pitchFamily="2" charset="0"/>
        </a:defRPr>
      </a:lvl9pPr>
    </p:titleStyle>
    <p:bodyStyle>
      <a:lvl1pPr algn="l" defTabSz="901700" rtl="0" fontAlgn="base">
        <a:spcBef>
          <a:spcPct val="0"/>
        </a:spcBef>
        <a:spcAft>
          <a:spcPct val="0"/>
        </a:spcAft>
        <a:buClr>
          <a:schemeClr val="tx1"/>
        </a:buClr>
        <a:defRPr sz="1500">
          <a:solidFill>
            <a:schemeClr val="tx1"/>
          </a:solidFill>
          <a:latin typeface="+mn-lt"/>
          <a:ea typeface="+mn-ea"/>
          <a:cs typeface="+mn-cs"/>
        </a:defRPr>
      </a:lvl1pPr>
      <a:lvl2pPr marL="177800" indent="-177800" algn="l" defTabSz="901700" rtl="0" fontAlgn="base">
        <a:spcBef>
          <a:spcPct val="0"/>
        </a:spcBef>
        <a:spcAft>
          <a:spcPct val="0"/>
        </a:spcAft>
        <a:buChar char="•"/>
        <a:defRPr sz="1500">
          <a:solidFill>
            <a:schemeClr val="tx1"/>
          </a:solidFill>
          <a:latin typeface="+mn-lt"/>
        </a:defRPr>
      </a:lvl2pPr>
      <a:lvl3pPr marL="355600" indent="-177800" algn="l" defTabSz="901700" rtl="0" fontAlgn="base">
        <a:spcBef>
          <a:spcPct val="0"/>
        </a:spcBef>
        <a:spcAft>
          <a:spcPct val="0"/>
        </a:spcAft>
        <a:buClr>
          <a:schemeClr val="tx1"/>
        </a:buClr>
        <a:buFont typeface="HelveticaNeue LT 55 Roman" pitchFamily="2" charset="0"/>
        <a:buChar char="–"/>
        <a:defRPr sz="1500">
          <a:solidFill>
            <a:schemeClr val="tx1"/>
          </a:solidFill>
          <a:latin typeface="+mn-lt"/>
        </a:defRPr>
      </a:lvl3pPr>
      <a:lvl4pPr marL="533400" indent="-177800" algn="l" defTabSz="901700" rtl="0" fontAlgn="base">
        <a:spcBef>
          <a:spcPct val="0"/>
        </a:spcBef>
        <a:spcAft>
          <a:spcPct val="0"/>
        </a:spcAft>
        <a:buClr>
          <a:schemeClr val="tx1"/>
        </a:buClr>
        <a:buFont typeface="HelveticaNeue LT 55 Roman" pitchFamily="2" charset="0"/>
        <a:buChar char="&gt;"/>
        <a:defRPr sz="1500">
          <a:solidFill>
            <a:schemeClr val="tx1"/>
          </a:solidFill>
          <a:latin typeface="+mn-lt"/>
        </a:defRPr>
      </a:lvl4pPr>
      <a:lvl5pPr marL="2393950" indent="-188913" algn="l" defTabSz="901700" rtl="0" fontAlgn="base">
        <a:spcBef>
          <a:spcPct val="0"/>
        </a:spcBef>
        <a:spcAft>
          <a:spcPct val="0"/>
        </a:spcAft>
        <a:buClr>
          <a:schemeClr val="tx1"/>
        </a:buClr>
        <a:buChar char="–"/>
        <a:defRPr sz="1500">
          <a:solidFill>
            <a:schemeClr val="tx1"/>
          </a:solidFill>
          <a:latin typeface="+mn-lt"/>
        </a:defRPr>
      </a:lvl5pPr>
      <a:lvl6pPr marL="2851150" indent="-188913" algn="l" defTabSz="901700" rtl="0" fontAlgn="base">
        <a:spcBef>
          <a:spcPct val="0"/>
        </a:spcBef>
        <a:spcAft>
          <a:spcPct val="0"/>
        </a:spcAft>
        <a:buClr>
          <a:schemeClr val="tx1"/>
        </a:buClr>
        <a:buChar char="–"/>
        <a:defRPr sz="1500">
          <a:solidFill>
            <a:schemeClr val="tx1"/>
          </a:solidFill>
          <a:latin typeface="+mn-lt"/>
        </a:defRPr>
      </a:lvl6pPr>
      <a:lvl7pPr marL="3308350" indent="-188913" algn="l" defTabSz="901700" rtl="0" fontAlgn="base">
        <a:spcBef>
          <a:spcPct val="0"/>
        </a:spcBef>
        <a:spcAft>
          <a:spcPct val="0"/>
        </a:spcAft>
        <a:buClr>
          <a:schemeClr val="tx1"/>
        </a:buClr>
        <a:buChar char="–"/>
        <a:defRPr sz="1500">
          <a:solidFill>
            <a:schemeClr val="tx1"/>
          </a:solidFill>
          <a:latin typeface="+mn-lt"/>
        </a:defRPr>
      </a:lvl7pPr>
      <a:lvl8pPr marL="3765550" indent="-188913" algn="l" defTabSz="901700" rtl="0" fontAlgn="base">
        <a:spcBef>
          <a:spcPct val="0"/>
        </a:spcBef>
        <a:spcAft>
          <a:spcPct val="0"/>
        </a:spcAft>
        <a:buClr>
          <a:schemeClr val="tx1"/>
        </a:buClr>
        <a:buChar char="–"/>
        <a:defRPr sz="1500">
          <a:solidFill>
            <a:schemeClr val="tx1"/>
          </a:solidFill>
          <a:latin typeface="+mn-lt"/>
        </a:defRPr>
      </a:lvl8pPr>
      <a:lvl9pPr marL="4222750" indent="-188913" algn="l" defTabSz="901700" rtl="0" fontAlgn="base">
        <a:spcBef>
          <a:spcPct val="0"/>
        </a:spcBef>
        <a:spcAft>
          <a:spcPct val="0"/>
        </a:spcAft>
        <a:buClr>
          <a:schemeClr val="tx1"/>
        </a:buClr>
        <a:buChar char="–"/>
        <a:defRPr sz="15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entral.de/" TargetMode="External"/><Relationship Id="rId2" Type="http://schemas.openxmlformats.org/officeDocument/2006/relationships/hyperlink" Target="mailto:dieter.finke@Service.Central.d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oleObject" Target="../embeddings/oleObject2.bin"/><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image" Target="../media/image3.jpeg"/><Relationship Id="rId5" Type="http://schemas.openxmlformats.org/officeDocument/2006/relationships/notesSlide" Target="../notesSlides/notesSlide2.xml"/><Relationship Id="rId4"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8594" name="Rectangle 2"/>
          <p:cNvSpPr>
            <a:spLocks noGrp="1" noChangeArrowheads="1"/>
          </p:cNvSpPr>
          <p:nvPr>
            <p:ph type="ctrTitle"/>
          </p:nvPr>
        </p:nvSpPr>
        <p:spPr>
          <a:xfrm>
            <a:off x="646113" y="1295400"/>
            <a:ext cx="8555037" cy="914400"/>
          </a:xfrm>
        </p:spPr>
        <p:txBody>
          <a:bodyPr/>
          <a:lstStyle/>
          <a:p>
            <a:r>
              <a:rPr lang="de-DE"/>
              <a:t>Absicherung der Berufsunfähigkeit im Rahmen der betrieblichen Altersversorgung</a:t>
            </a:r>
            <a:endParaRPr lang="de-DE" b="0"/>
          </a:p>
        </p:txBody>
      </p:sp>
      <p:sp>
        <p:nvSpPr>
          <p:cNvPr id="878595" name="Rectangle 3"/>
          <p:cNvSpPr>
            <a:spLocks noGrp="1" noChangeArrowheads="1"/>
          </p:cNvSpPr>
          <p:nvPr>
            <p:ph type="subTitle" idx="1"/>
          </p:nvPr>
        </p:nvSpPr>
        <p:spPr>
          <a:xfrm>
            <a:off x="646113" y="4017963"/>
            <a:ext cx="8494712" cy="457200"/>
          </a:xfrm>
        </p:spPr>
        <p:txBody>
          <a:bodyPr/>
          <a:lstStyle/>
          <a:p>
            <a:endParaRPr lang="de-DE"/>
          </a:p>
          <a:p>
            <a:r>
              <a:rPr lang="de-DE"/>
              <a:t>Dieter Finke, Verkaufsleiter</a:t>
            </a:r>
            <a:endParaRPr lang="de-DE" sz="1400"/>
          </a:p>
        </p:txBody>
      </p:sp>
    </p:spTree>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D3CA4C80-594A-49CD-80B4-1C3DF1F279C4}" type="slidenum">
              <a:rPr lang="de-DE"/>
              <a:pPr/>
              <a:t>10</a:t>
            </a:fld>
            <a:endParaRPr lang="de-DE"/>
          </a:p>
        </p:txBody>
      </p:sp>
      <p:sp>
        <p:nvSpPr>
          <p:cNvPr id="5" name="Fußzeilenplatzhalter 4"/>
          <p:cNvSpPr>
            <a:spLocks noGrp="1"/>
          </p:cNvSpPr>
          <p:nvPr>
            <p:ph type="ftr" sz="quarter" idx="11"/>
          </p:nvPr>
        </p:nvSpPr>
        <p:spPr/>
        <p:txBody>
          <a:bodyPr/>
          <a:lstStyle/>
          <a:p>
            <a:r>
              <a:rPr lang="de-DE"/>
              <a:t>bAV – Informationsabend</a:t>
            </a:r>
          </a:p>
          <a:p>
            <a:endParaRPr lang="de-DE"/>
          </a:p>
        </p:txBody>
      </p:sp>
      <p:sp>
        <p:nvSpPr>
          <p:cNvPr id="924674" name="Rectangle 2"/>
          <p:cNvSpPr>
            <a:spLocks noGrp="1" noChangeArrowheads="1"/>
          </p:cNvSpPr>
          <p:nvPr>
            <p:ph type="title"/>
          </p:nvPr>
        </p:nvSpPr>
        <p:spPr/>
        <p:txBody>
          <a:bodyPr/>
          <a:lstStyle/>
          <a:p>
            <a:r>
              <a:rPr lang="de-DE"/>
              <a:t>Wir freuen uns auf eine Zusammenarbeit</a:t>
            </a:r>
          </a:p>
        </p:txBody>
      </p:sp>
      <p:sp>
        <p:nvSpPr>
          <p:cNvPr id="924675" name="Rectangle 3"/>
          <p:cNvSpPr>
            <a:spLocks noGrp="1" noChangeArrowheads="1"/>
          </p:cNvSpPr>
          <p:nvPr>
            <p:ph type="body" idx="1"/>
          </p:nvPr>
        </p:nvSpPr>
        <p:spPr>
          <a:xfrm>
            <a:off x="2216150" y="1079376"/>
            <a:ext cx="5473700" cy="5085928"/>
          </a:xfrm>
        </p:spPr>
        <p:txBody>
          <a:bodyPr/>
          <a:lstStyle/>
          <a:p>
            <a:r>
              <a:rPr lang="de-DE" sz="2000" b="1" dirty="0"/>
              <a:t>Gerne stehen wir Ihnen für ein persönliches Gespräch zur Verfügung um mit Ihnen</a:t>
            </a:r>
          </a:p>
          <a:p>
            <a:pPr lvl="2"/>
            <a:r>
              <a:rPr lang="de-DE" sz="2000" b="1" dirty="0"/>
              <a:t>den richtigen Durchführungsweg und </a:t>
            </a:r>
          </a:p>
          <a:p>
            <a:pPr lvl="2"/>
            <a:r>
              <a:rPr lang="de-DE" sz="2000" b="1" dirty="0"/>
              <a:t>das passende Konzept </a:t>
            </a:r>
          </a:p>
          <a:p>
            <a:r>
              <a:rPr lang="de-DE" sz="2000" b="1" dirty="0"/>
              <a:t>zu finden</a:t>
            </a:r>
          </a:p>
          <a:p>
            <a:endParaRPr lang="de-DE" sz="2000" b="1" dirty="0"/>
          </a:p>
          <a:p>
            <a:r>
              <a:rPr lang="de-DE" sz="2000" dirty="0" err="1" smtClean="0"/>
              <a:t>Generali</a:t>
            </a:r>
            <a:r>
              <a:rPr lang="de-DE" sz="2000" dirty="0" smtClean="0"/>
              <a:t> </a:t>
            </a:r>
            <a:r>
              <a:rPr lang="de-DE" sz="2000" dirty="0"/>
              <a:t>Versicherungen</a:t>
            </a:r>
          </a:p>
          <a:p>
            <a:r>
              <a:rPr lang="de-DE" sz="2000" dirty="0" smtClean="0"/>
              <a:t>Dieter </a:t>
            </a:r>
            <a:r>
              <a:rPr lang="de-DE" sz="2000" dirty="0"/>
              <a:t>Finke</a:t>
            </a:r>
          </a:p>
          <a:p>
            <a:r>
              <a:rPr lang="de-DE" sz="2000" dirty="0"/>
              <a:t>Verkaufsleiter</a:t>
            </a:r>
          </a:p>
          <a:p>
            <a:r>
              <a:rPr lang="de-DE" sz="2000" dirty="0"/>
              <a:t>Central Service Center</a:t>
            </a:r>
          </a:p>
          <a:p>
            <a:r>
              <a:rPr lang="de-DE" sz="2000" dirty="0"/>
              <a:t>August-Thyssen-Str. 20</a:t>
            </a:r>
          </a:p>
          <a:p>
            <a:r>
              <a:rPr lang="de-DE" sz="2000" dirty="0"/>
              <a:t>56070 Koblenz</a:t>
            </a:r>
          </a:p>
          <a:p>
            <a:r>
              <a:rPr lang="de-DE" sz="2000" dirty="0"/>
              <a:t> </a:t>
            </a:r>
          </a:p>
          <a:p>
            <a:r>
              <a:rPr lang="de-DE" sz="2000" dirty="0"/>
              <a:t>Telefon: 0261-96359723</a:t>
            </a:r>
          </a:p>
          <a:p>
            <a:r>
              <a:rPr lang="de-DE" sz="2000" dirty="0"/>
              <a:t>Handy: 0151- 57767680</a:t>
            </a:r>
          </a:p>
          <a:p>
            <a:r>
              <a:rPr lang="fr-FR" sz="2000" dirty="0"/>
              <a:t>mail: </a:t>
            </a:r>
            <a:r>
              <a:rPr lang="fr-FR" sz="2000" u="sng" dirty="0">
                <a:hlinkClick r:id="rId2"/>
              </a:rPr>
              <a:t>dieter.finke@Service.Central.de</a:t>
            </a:r>
            <a:endParaRPr lang="de-DE" sz="2000" dirty="0"/>
          </a:p>
          <a:p>
            <a:r>
              <a:rPr lang="de-DE" sz="2000" dirty="0"/>
              <a:t>web: </a:t>
            </a:r>
            <a:r>
              <a:rPr lang="de-DE" sz="2000" u="sng" dirty="0">
                <a:hlinkClick r:id="rId3"/>
              </a:rPr>
              <a:t>www.central.de</a:t>
            </a:r>
            <a:endParaRPr lang="de-DE" sz="2000" dirty="0"/>
          </a:p>
          <a:p>
            <a:endParaRPr lang="de-DE" sz="2000" dirty="0"/>
          </a:p>
        </p:txBody>
      </p:sp>
    </p:spTree>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liennummernplatzhalter 2"/>
          <p:cNvSpPr>
            <a:spLocks noGrp="1"/>
          </p:cNvSpPr>
          <p:nvPr>
            <p:ph type="sldNum" sz="quarter" idx="10"/>
          </p:nvPr>
        </p:nvSpPr>
        <p:spPr/>
        <p:txBody>
          <a:bodyPr/>
          <a:lstStyle/>
          <a:p>
            <a:fld id="{E9D579ED-7273-48BA-BF46-D142986DF21A}" type="slidenum">
              <a:rPr lang="de-DE"/>
              <a:pPr/>
              <a:t>2</a:t>
            </a:fld>
            <a:endParaRPr lang="de-DE"/>
          </a:p>
        </p:txBody>
      </p:sp>
      <p:sp>
        <p:nvSpPr>
          <p:cNvPr id="19" name="Fußzeilenplatzhalter 3"/>
          <p:cNvSpPr>
            <a:spLocks noGrp="1"/>
          </p:cNvSpPr>
          <p:nvPr>
            <p:ph type="ftr" sz="quarter" idx="11"/>
          </p:nvPr>
        </p:nvSpPr>
        <p:spPr/>
        <p:txBody>
          <a:bodyPr/>
          <a:lstStyle/>
          <a:p>
            <a:r>
              <a:rPr lang="de-DE"/>
              <a:t>bAV – Informationsabend</a:t>
            </a:r>
          </a:p>
          <a:p>
            <a:endParaRPr lang="de-DE"/>
          </a:p>
        </p:txBody>
      </p:sp>
      <p:sp>
        <p:nvSpPr>
          <p:cNvPr id="907266" name="Rectangle 2"/>
          <p:cNvSpPr>
            <a:spLocks noGrp="1" noChangeArrowheads="1"/>
          </p:cNvSpPr>
          <p:nvPr>
            <p:ph type="title"/>
          </p:nvPr>
        </p:nvSpPr>
        <p:spPr>
          <a:xfrm>
            <a:off x="647700" y="138113"/>
            <a:ext cx="8493125" cy="914400"/>
          </a:xfrm>
        </p:spPr>
        <p:txBody>
          <a:bodyPr/>
          <a:lstStyle/>
          <a:p>
            <a:r>
              <a:rPr lang="de-DE"/>
              <a:t>Nur wer weniger als 3 Stunden täglich arbeiten kann, erhält eine volle Erwerbsminderungsrente!</a:t>
            </a:r>
            <a:br>
              <a:rPr lang="de-DE"/>
            </a:br>
            <a:r>
              <a:rPr lang="de-DE" b="0"/>
              <a:t>Rentenreform 2001 und ihre Folgen</a:t>
            </a:r>
          </a:p>
        </p:txBody>
      </p:sp>
      <p:grpSp>
        <p:nvGrpSpPr>
          <p:cNvPr id="907267" name="Group 3"/>
          <p:cNvGrpSpPr>
            <a:grpSpLocks/>
          </p:cNvGrpSpPr>
          <p:nvPr/>
        </p:nvGrpSpPr>
        <p:grpSpPr bwMode="auto">
          <a:xfrm>
            <a:off x="5030788" y="1508125"/>
            <a:ext cx="4125912" cy="3384550"/>
            <a:chOff x="2925" y="1434"/>
            <a:chExt cx="2495" cy="2132"/>
          </a:xfrm>
        </p:grpSpPr>
        <p:sp>
          <p:nvSpPr>
            <p:cNvPr id="907268" name="Rectangle 4"/>
            <p:cNvSpPr>
              <a:spLocks noChangeArrowheads="1"/>
            </p:cNvSpPr>
            <p:nvPr/>
          </p:nvSpPr>
          <p:spPr bwMode="gray">
            <a:xfrm>
              <a:off x="2925" y="3158"/>
              <a:ext cx="2495" cy="408"/>
            </a:xfrm>
            <a:prstGeom prst="rect">
              <a:avLst/>
            </a:prstGeom>
            <a:solidFill>
              <a:schemeClr val="hlink"/>
            </a:solidFill>
            <a:ln w="9525" algn="ctr">
              <a:noFill/>
              <a:miter lim="800000"/>
              <a:headEnd/>
              <a:tailEnd/>
            </a:ln>
            <a:effectLst/>
          </p:spPr>
          <p:txBody>
            <a:bodyPr wrap="none" anchor="ctr"/>
            <a:lstStyle/>
            <a:p>
              <a:endParaRPr lang="de-DE"/>
            </a:p>
          </p:txBody>
        </p:sp>
        <p:sp>
          <p:nvSpPr>
            <p:cNvPr id="907269" name="Rectangle 5"/>
            <p:cNvSpPr>
              <a:spLocks noChangeArrowheads="1"/>
            </p:cNvSpPr>
            <p:nvPr/>
          </p:nvSpPr>
          <p:spPr bwMode="gray">
            <a:xfrm>
              <a:off x="2925" y="1434"/>
              <a:ext cx="2495" cy="408"/>
            </a:xfrm>
            <a:prstGeom prst="rect">
              <a:avLst/>
            </a:prstGeom>
            <a:solidFill>
              <a:schemeClr val="accent2"/>
            </a:solidFill>
            <a:ln w="9525" algn="ctr">
              <a:noFill/>
              <a:miter lim="800000"/>
              <a:headEnd/>
              <a:tailEnd/>
            </a:ln>
            <a:effectLst/>
          </p:spPr>
          <p:txBody>
            <a:bodyPr wrap="none" anchor="ctr"/>
            <a:lstStyle/>
            <a:p>
              <a:endParaRPr lang="de-DE"/>
            </a:p>
          </p:txBody>
        </p:sp>
        <p:sp>
          <p:nvSpPr>
            <p:cNvPr id="907270" name="Text Box 6"/>
            <p:cNvSpPr txBox="1">
              <a:spLocks noChangeArrowheads="1"/>
            </p:cNvSpPr>
            <p:nvPr/>
          </p:nvSpPr>
          <p:spPr bwMode="auto">
            <a:xfrm>
              <a:off x="3243" y="1487"/>
              <a:ext cx="1964" cy="346"/>
            </a:xfrm>
            <a:prstGeom prst="rect">
              <a:avLst/>
            </a:prstGeom>
            <a:noFill/>
            <a:ln w="9525" algn="ctr">
              <a:noFill/>
              <a:miter lim="800000"/>
              <a:headEnd/>
              <a:tailEnd/>
            </a:ln>
            <a:effectLst/>
          </p:spPr>
          <p:txBody>
            <a:bodyPr wrap="none">
              <a:spAutoFit/>
            </a:bodyPr>
            <a:lstStyle/>
            <a:p>
              <a:r>
                <a:rPr kumimoji="0" lang="de-DE" sz="1500" b="0">
                  <a:solidFill>
                    <a:schemeClr val="tx1"/>
                  </a:solidFill>
                  <a:latin typeface="HelveticaNeue LT 55 Roman" pitchFamily="2" charset="0"/>
                  <a:ea typeface="ＭＳ Ｐゴシック" pitchFamily="34" charset="-128"/>
                </a:rPr>
                <a:t>Betroffener kann täglich </a:t>
              </a:r>
              <a:r>
                <a:rPr kumimoji="0" lang="de-DE" sz="1500">
                  <a:solidFill>
                    <a:schemeClr val="bg1"/>
                  </a:solidFill>
                  <a:latin typeface="HelveticaNeue LT 55 Roman" pitchFamily="2" charset="0"/>
                  <a:ea typeface="ＭＳ Ｐゴシック" pitchFamily="34" charset="-128"/>
                </a:rPr>
                <a:t>weniger </a:t>
              </a:r>
              <a:br>
                <a:rPr kumimoji="0" lang="de-DE" sz="1500">
                  <a:solidFill>
                    <a:schemeClr val="bg1"/>
                  </a:solidFill>
                  <a:latin typeface="HelveticaNeue LT 55 Roman" pitchFamily="2" charset="0"/>
                  <a:ea typeface="ＭＳ Ｐゴシック" pitchFamily="34" charset="-128"/>
                </a:rPr>
              </a:br>
              <a:r>
                <a:rPr kumimoji="0" lang="de-DE" sz="1500">
                  <a:solidFill>
                    <a:schemeClr val="bg1"/>
                  </a:solidFill>
                  <a:latin typeface="HelveticaNeue LT 55 Roman" pitchFamily="2" charset="0"/>
                  <a:ea typeface="ＭＳ Ｐゴシック" pitchFamily="34" charset="-128"/>
                </a:rPr>
                <a:t>als 3 Stunden</a:t>
              </a:r>
              <a:r>
                <a:rPr kumimoji="0" lang="de-DE" sz="1500" b="0">
                  <a:solidFill>
                    <a:schemeClr val="tx1"/>
                  </a:solidFill>
                  <a:latin typeface="HelveticaNeue LT 55 Roman" pitchFamily="2" charset="0"/>
                  <a:ea typeface="ＭＳ Ｐゴシック" pitchFamily="34" charset="-128"/>
                </a:rPr>
                <a:t> erwerbstätig sein</a:t>
              </a:r>
            </a:p>
          </p:txBody>
        </p:sp>
        <p:sp>
          <p:nvSpPr>
            <p:cNvPr id="907271" name="Text Box 7"/>
            <p:cNvSpPr txBox="1">
              <a:spLocks noChangeArrowheads="1"/>
            </p:cNvSpPr>
            <p:nvPr/>
          </p:nvSpPr>
          <p:spPr bwMode="auto">
            <a:xfrm>
              <a:off x="3230" y="3256"/>
              <a:ext cx="1826" cy="202"/>
            </a:xfrm>
            <a:prstGeom prst="rect">
              <a:avLst/>
            </a:prstGeom>
            <a:noFill/>
            <a:ln w="9525" algn="ctr">
              <a:noFill/>
              <a:miter lim="800000"/>
              <a:headEnd/>
              <a:tailEnd/>
            </a:ln>
            <a:effectLst/>
          </p:spPr>
          <p:txBody>
            <a:bodyPr wrap="none">
              <a:spAutoFit/>
            </a:bodyPr>
            <a:lstStyle/>
            <a:p>
              <a:r>
                <a:rPr kumimoji="0" lang="de-DE" sz="1500">
                  <a:solidFill>
                    <a:schemeClr val="tx1"/>
                  </a:solidFill>
                  <a:latin typeface="HelveticaNeue LT 55 Roman" pitchFamily="2" charset="0"/>
                  <a:ea typeface="ＭＳ Ｐゴシック" pitchFamily="34" charset="-128"/>
                </a:rPr>
                <a:t>Volle</a:t>
              </a:r>
              <a:r>
                <a:rPr kumimoji="0" lang="de-DE" sz="1500" b="0">
                  <a:solidFill>
                    <a:schemeClr val="tx1"/>
                  </a:solidFill>
                  <a:latin typeface="HelveticaNeue LT 55 Roman" pitchFamily="2" charset="0"/>
                  <a:ea typeface="ＭＳ Ｐゴシック" pitchFamily="34" charset="-128"/>
                </a:rPr>
                <a:t> Erwerbsminderungsrente</a:t>
              </a:r>
            </a:p>
          </p:txBody>
        </p:sp>
        <p:sp>
          <p:nvSpPr>
            <p:cNvPr id="907272" name="Line 8"/>
            <p:cNvSpPr>
              <a:spLocks noChangeShapeType="1"/>
            </p:cNvSpPr>
            <p:nvPr/>
          </p:nvSpPr>
          <p:spPr bwMode="gray">
            <a:xfrm>
              <a:off x="4332" y="1888"/>
              <a:ext cx="0" cy="1134"/>
            </a:xfrm>
            <a:prstGeom prst="line">
              <a:avLst/>
            </a:prstGeom>
            <a:noFill/>
            <a:ln w="25400">
              <a:solidFill>
                <a:srgbClr val="808080"/>
              </a:solidFill>
              <a:round/>
              <a:headEnd/>
              <a:tailEnd type="triangle" w="lg" len="lg"/>
            </a:ln>
            <a:effectLst/>
          </p:spPr>
          <p:txBody>
            <a:bodyPr/>
            <a:lstStyle/>
            <a:p>
              <a:endParaRPr lang="de-DE"/>
            </a:p>
          </p:txBody>
        </p:sp>
      </p:grpSp>
      <p:grpSp>
        <p:nvGrpSpPr>
          <p:cNvPr id="907273" name="Group 9"/>
          <p:cNvGrpSpPr>
            <a:grpSpLocks/>
          </p:cNvGrpSpPr>
          <p:nvPr/>
        </p:nvGrpSpPr>
        <p:grpSpPr bwMode="auto">
          <a:xfrm>
            <a:off x="660400" y="1508125"/>
            <a:ext cx="4125913" cy="3384550"/>
            <a:chOff x="416" y="1260"/>
            <a:chExt cx="2599" cy="2132"/>
          </a:xfrm>
        </p:grpSpPr>
        <p:sp>
          <p:nvSpPr>
            <p:cNvPr id="907274" name="Text Box 10"/>
            <p:cNvSpPr txBox="1">
              <a:spLocks noChangeArrowheads="1"/>
            </p:cNvSpPr>
            <p:nvPr/>
          </p:nvSpPr>
          <p:spPr bwMode="auto">
            <a:xfrm>
              <a:off x="1056" y="1859"/>
              <a:ext cx="1819" cy="1058"/>
            </a:xfrm>
            <a:prstGeom prst="rect">
              <a:avLst/>
            </a:prstGeom>
            <a:noFill/>
            <a:ln w="9525" algn="ctr">
              <a:noFill/>
              <a:miter lim="800000"/>
              <a:headEnd/>
              <a:tailEnd/>
            </a:ln>
            <a:effectLst/>
          </p:spPr>
          <p:txBody>
            <a:bodyPr>
              <a:spAutoFit/>
            </a:bodyPr>
            <a:lstStyle/>
            <a:p>
              <a:pPr>
                <a:tabLst>
                  <a:tab pos="628650" algn="l"/>
                </a:tabLst>
              </a:pPr>
              <a:r>
                <a:rPr kumimoji="0" lang="de-DE" sz="1300">
                  <a:solidFill>
                    <a:schemeClr val="tx1"/>
                  </a:solidFill>
                  <a:latin typeface="HelveticaNeue LT 55 Roman" pitchFamily="2" charset="0"/>
                  <a:ea typeface="ＭＳ Ｐゴシック" pitchFamily="34" charset="-128"/>
                </a:rPr>
                <a:t>* Ausnahme:</a:t>
              </a:r>
              <a:r>
                <a:rPr kumimoji="0" lang="de-DE" sz="1300" b="0">
                  <a:solidFill>
                    <a:schemeClr val="tx1"/>
                  </a:solidFill>
                  <a:latin typeface="HelveticaNeue LT 55 Roman" pitchFamily="2" charset="0"/>
                  <a:ea typeface="ＭＳ Ｐゴシック" pitchFamily="34" charset="-128"/>
                </a:rPr>
                <a:t>  Berufstätige, </a:t>
              </a:r>
              <a:br>
                <a:rPr kumimoji="0" lang="de-DE" sz="1300" b="0">
                  <a:solidFill>
                    <a:schemeClr val="tx1"/>
                  </a:solidFill>
                  <a:latin typeface="HelveticaNeue LT 55 Roman" pitchFamily="2" charset="0"/>
                  <a:ea typeface="ＭＳ Ｐゴシック" pitchFamily="34" charset="-128"/>
                </a:rPr>
              </a:br>
              <a:r>
                <a:rPr kumimoji="0" lang="de-DE" sz="1300" b="0">
                  <a:solidFill>
                    <a:schemeClr val="tx1"/>
                  </a:solidFill>
                  <a:latin typeface="HelveticaNeue LT 55 Roman" pitchFamily="2" charset="0"/>
                  <a:ea typeface="ＭＳ Ｐゴシック" pitchFamily="34" charset="-128"/>
                </a:rPr>
                <a:t>die vor dem 2.1.1961 geboren wurden, erhalten die halbe Erwerbsminderungsrente, wenn sie in dem bisherigen oder einem vergleichbaren Beruf täglich keine 6 Stunden mehr arbeiten können.</a:t>
              </a:r>
            </a:p>
          </p:txBody>
        </p:sp>
        <p:grpSp>
          <p:nvGrpSpPr>
            <p:cNvPr id="907275" name="Group 11"/>
            <p:cNvGrpSpPr>
              <a:grpSpLocks/>
            </p:cNvGrpSpPr>
            <p:nvPr/>
          </p:nvGrpSpPr>
          <p:grpSpPr bwMode="auto">
            <a:xfrm>
              <a:off x="416" y="1260"/>
              <a:ext cx="2599" cy="2132"/>
              <a:chOff x="416" y="1434"/>
              <a:chExt cx="2599" cy="2132"/>
            </a:xfrm>
          </p:grpSpPr>
          <p:sp>
            <p:nvSpPr>
              <p:cNvPr id="907276" name="Rectangle 12"/>
              <p:cNvSpPr>
                <a:spLocks noChangeArrowheads="1"/>
              </p:cNvSpPr>
              <p:nvPr/>
            </p:nvSpPr>
            <p:spPr bwMode="gray">
              <a:xfrm>
                <a:off x="416" y="1434"/>
                <a:ext cx="2599" cy="408"/>
              </a:xfrm>
              <a:prstGeom prst="rect">
                <a:avLst/>
              </a:prstGeom>
              <a:solidFill>
                <a:schemeClr val="accent2"/>
              </a:solidFill>
              <a:ln w="9525" algn="ctr">
                <a:noFill/>
                <a:miter lim="800000"/>
                <a:headEnd/>
                <a:tailEnd/>
              </a:ln>
              <a:effectLst/>
            </p:spPr>
            <p:txBody>
              <a:bodyPr wrap="none" anchor="ctr"/>
              <a:lstStyle/>
              <a:p>
                <a:endParaRPr lang="de-DE"/>
              </a:p>
            </p:txBody>
          </p:sp>
          <p:sp>
            <p:nvSpPr>
              <p:cNvPr id="907277" name="Rectangle 13"/>
              <p:cNvSpPr>
                <a:spLocks noChangeArrowheads="1"/>
              </p:cNvSpPr>
              <p:nvPr/>
            </p:nvSpPr>
            <p:spPr bwMode="gray">
              <a:xfrm>
                <a:off x="416" y="3158"/>
                <a:ext cx="2599" cy="408"/>
              </a:xfrm>
              <a:prstGeom prst="rect">
                <a:avLst/>
              </a:prstGeom>
              <a:solidFill>
                <a:schemeClr val="hlink"/>
              </a:solidFill>
              <a:ln w="9525" algn="ctr">
                <a:noFill/>
                <a:miter lim="800000"/>
                <a:headEnd/>
                <a:tailEnd/>
              </a:ln>
              <a:effectLst/>
            </p:spPr>
            <p:txBody>
              <a:bodyPr wrap="none" anchor="ctr"/>
              <a:lstStyle/>
              <a:p>
                <a:endParaRPr lang="de-DE"/>
              </a:p>
            </p:txBody>
          </p:sp>
          <p:sp>
            <p:nvSpPr>
              <p:cNvPr id="907278" name="Text Box 14"/>
              <p:cNvSpPr txBox="1">
                <a:spLocks noChangeArrowheads="1"/>
              </p:cNvSpPr>
              <p:nvPr/>
            </p:nvSpPr>
            <p:spPr bwMode="auto">
              <a:xfrm>
                <a:off x="614" y="1479"/>
                <a:ext cx="2260" cy="346"/>
              </a:xfrm>
              <a:prstGeom prst="rect">
                <a:avLst/>
              </a:prstGeom>
              <a:noFill/>
              <a:ln w="9525" algn="ctr">
                <a:noFill/>
                <a:miter lim="800000"/>
                <a:headEnd/>
                <a:tailEnd/>
              </a:ln>
              <a:effectLst/>
            </p:spPr>
            <p:txBody>
              <a:bodyPr>
                <a:spAutoFit/>
              </a:bodyPr>
              <a:lstStyle/>
              <a:p>
                <a:r>
                  <a:rPr kumimoji="0" lang="de-DE" sz="1500" b="0">
                    <a:solidFill>
                      <a:schemeClr val="tx1"/>
                    </a:solidFill>
                    <a:latin typeface="HelveticaNeue LT 55 Roman" pitchFamily="2" charset="0"/>
                    <a:ea typeface="ＭＳ Ｐゴシック" pitchFamily="34" charset="-128"/>
                  </a:rPr>
                  <a:t>Betroffener kann täglich </a:t>
                </a:r>
                <a:br>
                  <a:rPr kumimoji="0" lang="de-DE" sz="1500" b="0">
                    <a:solidFill>
                      <a:schemeClr val="tx1"/>
                    </a:solidFill>
                    <a:latin typeface="HelveticaNeue LT 55 Roman" pitchFamily="2" charset="0"/>
                    <a:ea typeface="ＭＳ Ｐゴシック" pitchFamily="34" charset="-128"/>
                  </a:rPr>
                </a:br>
                <a:r>
                  <a:rPr kumimoji="0" lang="de-DE" sz="1500">
                    <a:solidFill>
                      <a:schemeClr val="bg1"/>
                    </a:solidFill>
                    <a:latin typeface="HelveticaNeue LT 55 Roman" pitchFamily="2" charset="0"/>
                    <a:ea typeface="ＭＳ Ｐゴシック" pitchFamily="34" charset="-128"/>
                  </a:rPr>
                  <a:t>3 bis 6 Stunden</a:t>
                </a:r>
                <a:r>
                  <a:rPr kumimoji="0" lang="de-DE" sz="1500" b="0">
                    <a:solidFill>
                      <a:schemeClr val="tx1"/>
                    </a:solidFill>
                    <a:latin typeface="HelveticaNeue LT 55 Roman" pitchFamily="2" charset="0"/>
                    <a:ea typeface="ＭＳ Ｐゴシック" pitchFamily="34" charset="-128"/>
                  </a:rPr>
                  <a:t> erwerbstätig* sein</a:t>
                </a:r>
              </a:p>
            </p:txBody>
          </p:sp>
          <p:sp>
            <p:nvSpPr>
              <p:cNvPr id="907279" name="Text Box 15"/>
              <p:cNvSpPr txBox="1">
                <a:spLocks noChangeArrowheads="1"/>
              </p:cNvSpPr>
              <p:nvPr/>
            </p:nvSpPr>
            <p:spPr bwMode="auto">
              <a:xfrm>
                <a:off x="480" y="3256"/>
                <a:ext cx="1961" cy="202"/>
              </a:xfrm>
              <a:prstGeom prst="rect">
                <a:avLst/>
              </a:prstGeom>
              <a:noFill/>
              <a:ln w="9525" algn="ctr">
                <a:noFill/>
                <a:miter lim="800000"/>
                <a:headEnd/>
                <a:tailEnd/>
              </a:ln>
              <a:effectLst/>
            </p:spPr>
            <p:txBody>
              <a:bodyPr wrap="none">
                <a:spAutoFit/>
              </a:bodyPr>
              <a:lstStyle/>
              <a:p>
                <a:r>
                  <a:rPr kumimoji="0" lang="de-DE" sz="1500">
                    <a:solidFill>
                      <a:schemeClr val="tx1"/>
                    </a:solidFill>
                    <a:latin typeface="HelveticaNeue LT 55 Roman" pitchFamily="2" charset="0"/>
                    <a:ea typeface="ＭＳ Ｐゴシック" pitchFamily="34" charset="-128"/>
                  </a:rPr>
                  <a:t>Halbe</a:t>
                </a:r>
                <a:r>
                  <a:rPr kumimoji="0" lang="de-DE" sz="1500" b="0">
                    <a:solidFill>
                      <a:schemeClr val="tx1"/>
                    </a:solidFill>
                    <a:latin typeface="HelveticaNeue LT 55 Roman" pitchFamily="2" charset="0"/>
                    <a:ea typeface="ＭＳ Ｐゴシック" pitchFamily="34" charset="-128"/>
                  </a:rPr>
                  <a:t> Erwerbsminderungsrente</a:t>
                </a:r>
              </a:p>
            </p:txBody>
          </p:sp>
          <p:sp>
            <p:nvSpPr>
              <p:cNvPr id="907280" name="Line 16"/>
              <p:cNvSpPr>
                <a:spLocks noChangeShapeType="1"/>
              </p:cNvSpPr>
              <p:nvPr/>
            </p:nvSpPr>
            <p:spPr bwMode="gray">
              <a:xfrm>
                <a:off x="859" y="1888"/>
                <a:ext cx="0" cy="1134"/>
              </a:xfrm>
              <a:prstGeom prst="line">
                <a:avLst/>
              </a:prstGeom>
              <a:noFill/>
              <a:ln w="25400">
                <a:solidFill>
                  <a:srgbClr val="808080"/>
                </a:solidFill>
                <a:round/>
                <a:headEnd/>
                <a:tailEnd type="triangle" w="lg" len="lg"/>
              </a:ln>
              <a:effectLst/>
            </p:spPr>
            <p:txBody>
              <a:bodyPr/>
              <a:lstStyle/>
              <a:p>
                <a:endParaRPr lang="de-DE"/>
              </a:p>
            </p:txBody>
          </p:sp>
          <p:sp>
            <p:nvSpPr>
              <p:cNvPr id="907281" name="Rectangle 17"/>
              <p:cNvSpPr>
                <a:spLocks noChangeArrowheads="1"/>
              </p:cNvSpPr>
              <p:nvPr/>
            </p:nvSpPr>
            <p:spPr bwMode="gray">
              <a:xfrm>
                <a:off x="1013" y="1933"/>
                <a:ext cx="2002" cy="1134"/>
              </a:xfrm>
              <a:prstGeom prst="rect">
                <a:avLst/>
              </a:prstGeom>
              <a:noFill/>
              <a:ln w="9525" algn="ctr">
                <a:solidFill>
                  <a:srgbClr val="C0C0C0"/>
                </a:solidFill>
                <a:miter lim="800000"/>
                <a:headEnd/>
                <a:tailEnd/>
              </a:ln>
              <a:effectLst/>
            </p:spPr>
            <p:txBody>
              <a:bodyPr wrap="none" anchor="ctr"/>
              <a:lstStyle/>
              <a:p>
                <a:endParaRPr lang="de-DE"/>
              </a:p>
            </p:txBody>
          </p:sp>
        </p:grpSp>
      </p:grpSp>
    </p:spTree>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2"/>
          <p:cNvSpPr>
            <a:spLocks noGrp="1"/>
          </p:cNvSpPr>
          <p:nvPr>
            <p:ph type="sldNum" sz="quarter" idx="10"/>
          </p:nvPr>
        </p:nvSpPr>
        <p:spPr/>
        <p:txBody>
          <a:bodyPr/>
          <a:lstStyle/>
          <a:p>
            <a:fld id="{32B93DD0-A9ED-48B4-BDFF-92C104F0F545}" type="slidenum">
              <a:rPr lang="de-DE"/>
              <a:pPr/>
              <a:t>3</a:t>
            </a:fld>
            <a:endParaRPr lang="de-DE"/>
          </a:p>
        </p:txBody>
      </p:sp>
      <p:sp>
        <p:nvSpPr>
          <p:cNvPr id="9" name="Fußzeilenplatzhalter 3"/>
          <p:cNvSpPr>
            <a:spLocks noGrp="1"/>
          </p:cNvSpPr>
          <p:nvPr>
            <p:ph type="ftr" sz="quarter" idx="11"/>
          </p:nvPr>
        </p:nvSpPr>
        <p:spPr/>
        <p:txBody>
          <a:bodyPr/>
          <a:lstStyle/>
          <a:p>
            <a:r>
              <a:rPr lang="de-DE"/>
              <a:t>bAV – Informationsabend</a:t>
            </a:r>
          </a:p>
          <a:p>
            <a:endParaRPr lang="de-DE"/>
          </a:p>
        </p:txBody>
      </p:sp>
      <p:pic>
        <p:nvPicPr>
          <p:cNvPr id="909314" name="Picture 2" descr="iStock_000005797319-Rollstuhljpg"/>
          <p:cNvPicPr>
            <a:picLocks noChangeAspect="1" noChangeArrowheads="1"/>
          </p:cNvPicPr>
          <p:nvPr/>
        </p:nvPicPr>
        <p:blipFill>
          <a:blip r:embed="rId6" cstate="print"/>
          <a:srcRect/>
          <a:stretch>
            <a:fillRect/>
          </a:stretch>
        </p:blipFill>
        <p:spPr bwMode="auto">
          <a:xfrm>
            <a:off x="6030913" y="1284288"/>
            <a:ext cx="3460750" cy="4784725"/>
          </a:xfrm>
          <a:prstGeom prst="rect">
            <a:avLst/>
          </a:prstGeom>
          <a:noFill/>
        </p:spPr>
      </p:pic>
      <p:graphicFrame>
        <p:nvGraphicFramePr>
          <p:cNvPr id="909315" name="Rectangle 3" hidden="1"/>
          <p:cNvGraphicFramePr>
            <a:graphicFrameLocks/>
          </p:cNvGraphicFramePr>
          <p:nvPr>
            <p:custDataLst>
              <p:tags r:id="rId2"/>
            </p:custDataLst>
          </p:nvPr>
        </p:nvGraphicFramePr>
        <p:xfrm>
          <a:off x="-6350" y="0"/>
          <a:ext cx="171450" cy="158750"/>
        </p:xfrm>
        <a:graphic>
          <a:graphicData uri="http://schemas.openxmlformats.org/presentationml/2006/ole">
            <mc:AlternateContent xmlns:mc="http://schemas.openxmlformats.org/markup-compatibility/2006">
              <mc:Choice xmlns:v="urn:schemas-microsoft-com:vml" Requires="v">
                <p:oleObj spid="_x0000_s909316" r:id="rId7" imgW="0" imgH="0" progId="TCLayout.ActiveDocument">
                  <p:embed/>
                </p:oleObj>
              </mc:Choice>
              <mc:Fallback>
                <p:oleObj r:id="rId7" imgW="0" imgH="0" progId="TCLayout.ActiveDocument">
                  <p:embed/>
                  <p:pic>
                    <p:nvPicPr>
                      <p:cNvPr id="0" name="Rectangle 3"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350" y="0"/>
                        <a:ext cx="1714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09316" name="Rectangle 4"/>
          <p:cNvSpPr>
            <a:spLocks noGrp="1" noChangeArrowheads="1"/>
          </p:cNvSpPr>
          <p:nvPr>
            <p:ph type="title"/>
            <p:custDataLst>
              <p:tags r:id="rId3"/>
            </p:custDataLst>
          </p:nvPr>
        </p:nvSpPr>
        <p:spPr>
          <a:xfrm>
            <a:off x="646113" y="71438"/>
            <a:ext cx="8493125" cy="1219200"/>
          </a:xfrm>
          <a:noFill/>
        </p:spPr>
        <p:txBody>
          <a:bodyPr>
            <a:spAutoFit/>
          </a:bodyPr>
          <a:lstStyle/>
          <a:p>
            <a:r>
              <a:rPr lang="de-DE" b="0"/>
              <a:t/>
            </a:r>
            <a:br>
              <a:rPr lang="de-DE" b="0"/>
            </a:br>
            <a:r>
              <a:rPr lang="de-DE"/>
              <a:t>Jeden Monat werden ca. 30.000 Rentenanträge bei der Deutschen Rentenversicherung wegen Erwerbsminderung gestellt!</a:t>
            </a:r>
            <a:r>
              <a:rPr lang="de-DE" b="0"/>
              <a:t/>
            </a:r>
            <a:br>
              <a:rPr lang="de-DE" b="0"/>
            </a:br>
            <a:endParaRPr lang="de-DE" b="0"/>
          </a:p>
        </p:txBody>
      </p:sp>
      <p:sp>
        <p:nvSpPr>
          <p:cNvPr id="909317" name="Text Box 5"/>
          <p:cNvSpPr txBox="1">
            <a:spLocks noChangeArrowheads="1"/>
          </p:cNvSpPr>
          <p:nvPr/>
        </p:nvSpPr>
        <p:spPr bwMode="gray">
          <a:xfrm>
            <a:off x="646113" y="1233488"/>
            <a:ext cx="4846637" cy="3343275"/>
          </a:xfrm>
          <a:prstGeom prst="rect">
            <a:avLst/>
          </a:prstGeom>
          <a:noFill/>
          <a:ln w="9525" algn="ctr">
            <a:noFill/>
            <a:miter lim="800000"/>
            <a:headEnd/>
            <a:tailEnd/>
          </a:ln>
          <a:effectLst/>
        </p:spPr>
        <p:txBody>
          <a:bodyPr lIns="72009" tIns="72009" rIns="72009" bIns="72009">
            <a:spAutoFit/>
          </a:bodyPr>
          <a:lstStyle/>
          <a:p>
            <a:pPr marL="266700" indent="-266700" defTabSz="901700" eaLnBrk="1" hangingPunct="1">
              <a:buClr>
                <a:schemeClr val="tx1"/>
              </a:buClr>
              <a:buFontTx/>
              <a:buChar char="•"/>
              <a:tabLst>
                <a:tab pos="542925" algn="l"/>
              </a:tabLst>
            </a:pPr>
            <a:r>
              <a:rPr kumimoji="0" lang="de-DE" sz="1500" b="0">
                <a:solidFill>
                  <a:schemeClr val="tx1"/>
                </a:solidFill>
                <a:latin typeface="HelveticaNeue LT 55 Roman" pitchFamily="2" charset="0"/>
              </a:rPr>
              <a:t>Verminderte Erwerbsfähigkeit-Rente – Bestand: </a:t>
            </a:r>
            <a:br>
              <a:rPr kumimoji="0" lang="de-DE" sz="1500" b="0">
                <a:solidFill>
                  <a:schemeClr val="tx1"/>
                </a:solidFill>
                <a:latin typeface="HelveticaNeue LT 55 Roman" pitchFamily="2" charset="0"/>
              </a:rPr>
            </a:br>
            <a:r>
              <a:rPr kumimoji="0" lang="de-DE" sz="1500" b="0">
                <a:solidFill>
                  <a:schemeClr val="tx1"/>
                </a:solidFill>
                <a:latin typeface="HelveticaNeue LT 55 Roman" pitchFamily="2" charset="0"/>
              </a:rPr>
              <a:t>ca. </a:t>
            </a:r>
            <a:r>
              <a:rPr kumimoji="0" lang="de-DE" sz="1500">
                <a:solidFill>
                  <a:schemeClr val="tx1"/>
                </a:solidFill>
                <a:latin typeface="HelveticaNeue LT 55 Roman" pitchFamily="2" charset="0"/>
              </a:rPr>
              <a:t>1,5 Millionen Renten-Versicherte</a:t>
            </a:r>
            <a:br>
              <a:rPr kumimoji="0" lang="de-DE" sz="1500">
                <a:solidFill>
                  <a:schemeClr val="tx1"/>
                </a:solidFill>
                <a:latin typeface="HelveticaNeue LT 55 Roman" pitchFamily="2" charset="0"/>
              </a:rPr>
            </a:br>
            <a:endParaRPr kumimoji="0" lang="de-DE" sz="1500">
              <a:solidFill>
                <a:schemeClr val="tx1"/>
              </a:solidFill>
              <a:latin typeface="HelveticaNeue LT 55 Roman" pitchFamily="2" charset="0"/>
            </a:endParaRPr>
          </a:p>
          <a:p>
            <a:pPr marL="266700" indent="-266700" defTabSz="901700" eaLnBrk="1" hangingPunct="1">
              <a:buClr>
                <a:schemeClr val="tx1"/>
              </a:buClr>
              <a:buFontTx/>
              <a:buChar char="•"/>
              <a:tabLst>
                <a:tab pos="542925" algn="l"/>
              </a:tabLst>
            </a:pPr>
            <a:r>
              <a:rPr kumimoji="0" lang="de-DE" sz="1500" b="0">
                <a:solidFill>
                  <a:schemeClr val="tx1"/>
                </a:solidFill>
                <a:latin typeface="HelveticaNeue LT 55 Roman" pitchFamily="2" charset="0"/>
              </a:rPr>
              <a:t>Neuzugänge in 2009:</a:t>
            </a:r>
            <a:r>
              <a:rPr kumimoji="0" lang="de-DE" sz="1500">
                <a:solidFill>
                  <a:schemeClr val="tx1"/>
                </a:solidFill>
                <a:latin typeface="HelveticaNeue LT 55 Roman" pitchFamily="2" charset="0"/>
              </a:rPr>
              <a:t> </a:t>
            </a:r>
            <a:br>
              <a:rPr kumimoji="0" lang="de-DE" sz="1500">
                <a:solidFill>
                  <a:schemeClr val="tx1"/>
                </a:solidFill>
                <a:latin typeface="HelveticaNeue LT 55 Roman" pitchFamily="2" charset="0"/>
              </a:rPr>
            </a:br>
            <a:r>
              <a:rPr kumimoji="0" lang="de-DE" sz="1500">
                <a:solidFill>
                  <a:schemeClr val="tx1"/>
                </a:solidFill>
                <a:latin typeface="HelveticaNeue LT 55 Roman" pitchFamily="2" charset="0"/>
              </a:rPr>
              <a:t>173.000 Versicherte – bei 367.000 Anträgen</a:t>
            </a:r>
            <a:br>
              <a:rPr kumimoji="0" lang="de-DE" sz="1500">
                <a:solidFill>
                  <a:schemeClr val="tx1"/>
                </a:solidFill>
                <a:latin typeface="HelveticaNeue LT 55 Roman" pitchFamily="2" charset="0"/>
              </a:rPr>
            </a:br>
            <a:endParaRPr kumimoji="0" lang="de-DE" sz="1500">
              <a:solidFill>
                <a:schemeClr val="tx1"/>
              </a:solidFill>
              <a:latin typeface="HelveticaNeue LT 55 Roman" pitchFamily="2" charset="0"/>
            </a:endParaRPr>
          </a:p>
          <a:p>
            <a:pPr marL="266700" indent="-266700" defTabSz="901700" eaLnBrk="1" hangingPunct="1">
              <a:buClr>
                <a:schemeClr val="tx1"/>
              </a:buClr>
              <a:buFontTx/>
              <a:buChar char="•"/>
              <a:tabLst>
                <a:tab pos="542925" algn="l"/>
              </a:tabLst>
            </a:pPr>
            <a:r>
              <a:rPr kumimoji="0" lang="de-DE" sz="1500" b="0">
                <a:solidFill>
                  <a:schemeClr val="tx1"/>
                </a:solidFill>
                <a:latin typeface="HelveticaNeue LT 55 Roman" pitchFamily="2" charset="0"/>
              </a:rPr>
              <a:t>Im Durchschnitt wird den Neuzugängen folgende EU-Rente gezahlt:</a:t>
            </a:r>
          </a:p>
          <a:p>
            <a:pPr marL="900113" lvl="1" indent="-177800" defTabSz="901700" eaLnBrk="1" hangingPunct="1">
              <a:buClr>
                <a:schemeClr val="tx1"/>
              </a:buClr>
              <a:buFontTx/>
              <a:buChar char="-"/>
              <a:tabLst>
                <a:tab pos="542925" algn="l"/>
              </a:tabLst>
            </a:pPr>
            <a:r>
              <a:rPr kumimoji="0" lang="de-DE" sz="1500" b="0">
                <a:solidFill>
                  <a:schemeClr val="tx1"/>
                </a:solidFill>
                <a:latin typeface="HelveticaNeue LT 55 Roman" pitchFamily="2" charset="0"/>
              </a:rPr>
              <a:t>Männer: </a:t>
            </a:r>
            <a:r>
              <a:rPr kumimoji="0" lang="de-DE" sz="1500">
                <a:solidFill>
                  <a:schemeClr val="tx1"/>
                </a:solidFill>
                <a:latin typeface="HelveticaNeue LT 55 Roman" pitchFamily="2" charset="0"/>
              </a:rPr>
              <a:t>643 EUR (570 EUR Ost)</a:t>
            </a:r>
          </a:p>
          <a:p>
            <a:pPr marL="900113" lvl="1" indent="-177800" defTabSz="901700" eaLnBrk="1" hangingPunct="1">
              <a:buClr>
                <a:schemeClr val="tx1"/>
              </a:buClr>
              <a:buFontTx/>
              <a:buChar char="-"/>
              <a:tabLst>
                <a:tab pos="542925" algn="l"/>
              </a:tabLst>
            </a:pPr>
            <a:r>
              <a:rPr kumimoji="0" lang="de-DE" sz="1500" b="0">
                <a:solidFill>
                  <a:schemeClr val="tx1"/>
                </a:solidFill>
                <a:latin typeface="HelveticaNeue LT 55 Roman" pitchFamily="2" charset="0"/>
              </a:rPr>
              <a:t>Frauen:  </a:t>
            </a:r>
            <a:r>
              <a:rPr kumimoji="0" lang="de-DE" sz="1500">
                <a:solidFill>
                  <a:schemeClr val="tx1"/>
                </a:solidFill>
                <a:latin typeface="HelveticaNeue LT 55 Roman" pitchFamily="2" charset="0"/>
              </a:rPr>
              <a:t>562 EUR</a:t>
            </a:r>
            <a:r>
              <a:rPr kumimoji="0" lang="de-DE" sz="1500" b="0">
                <a:solidFill>
                  <a:schemeClr val="tx1"/>
                </a:solidFill>
                <a:latin typeface="HelveticaNeue LT 55 Roman" pitchFamily="2" charset="0"/>
              </a:rPr>
              <a:t> </a:t>
            </a:r>
            <a:r>
              <a:rPr kumimoji="0" lang="de-DE" sz="1500">
                <a:solidFill>
                  <a:schemeClr val="tx1"/>
                </a:solidFill>
                <a:latin typeface="HelveticaNeue LT 55 Roman" pitchFamily="2" charset="0"/>
              </a:rPr>
              <a:t>(602 EUR Ost)</a:t>
            </a:r>
            <a:r>
              <a:rPr kumimoji="0" lang="de-DE" sz="1500" b="0">
                <a:solidFill>
                  <a:schemeClr val="tx1"/>
                </a:solidFill>
                <a:latin typeface="HelveticaNeue LT 55 Roman" pitchFamily="2" charset="0"/>
              </a:rPr>
              <a:t/>
            </a:r>
            <a:br>
              <a:rPr kumimoji="0" lang="de-DE" sz="1500" b="0">
                <a:solidFill>
                  <a:schemeClr val="tx1"/>
                </a:solidFill>
                <a:latin typeface="HelveticaNeue LT 55 Roman" pitchFamily="2" charset="0"/>
              </a:rPr>
            </a:br>
            <a:endParaRPr kumimoji="0" lang="de-DE" sz="1500" b="0">
              <a:solidFill>
                <a:schemeClr val="tx1"/>
              </a:solidFill>
              <a:latin typeface="HelveticaNeue LT 55 Roman" pitchFamily="2" charset="0"/>
            </a:endParaRPr>
          </a:p>
          <a:p>
            <a:pPr marL="266700" indent="-266700" defTabSz="901700" eaLnBrk="1" hangingPunct="1">
              <a:buClr>
                <a:schemeClr val="tx1"/>
              </a:buClr>
              <a:buFontTx/>
              <a:buChar char="•"/>
              <a:tabLst>
                <a:tab pos="542925" algn="l"/>
              </a:tabLst>
            </a:pPr>
            <a:r>
              <a:rPr kumimoji="0" lang="de-DE" sz="1500" b="0">
                <a:solidFill>
                  <a:schemeClr val="tx1"/>
                </a:solidFill>
                <a:latin typeface="HelveticaNeue LT 55 Roman" pitchFamily="2" charset="0"/>
              </a:rPr>
              <a:t>Erwerbsminderung ist keine Frage des Alters: </a:t>
            </a:r>
            <a:br>
              <a:rPr kumimoji="0" lang="de-DE" sz="1500" b="0">
                <a:solidFill>
                  <a:schemeClr val="tx1"/>
                </a:solidFill>
                <a:latin typeface="HelveticaNeue LT 55 Roman" pitchFamily="2" charset="0"/>
              </a:rPr>
            </a:br>
            <a:r>
              <a:rPr kumimoji="0" lang="de-DE" sz="1500" b="0">
                <a:solidFill>
                  <a:schemeClr val="tx1"/>
                </a:solidFill>
                <a:latin typeface="HelveticaNeue LT 55 Roman" pitchFamily="2" charset="0"/>
              </a:rPr>
              <a:t>Rund ein Viertel der Renten wegen EU treten </a:t>
            </a:r>
            <a:r>
              <a:rPr kumimoji="0" lang="de-DE" sz="1500">
                <a:solidFill>
                  <a:schemeClr val="tx1"/>
                </a:solidFill>
                <a:latin typeface="HelveticaNeue LT 55 Roman" pitchFamily="2" charset="0"/>
              </a:rPr>
              <a:t>vor Erreichung des 45. Lebensjahres</a:t>
            </a:r>
            <a:r>
              <a:rPr kumimoji="0" lang="de-DE" sz="1500" b="0">
                <a:solidFill>
                  <a:schemeClr val="tx1"/>
                </a:solidFill>
                <a:latin typeface="HelveticaNeue LT 55 Roman" pitchFamily="2" charset="0"/>
              </a:rPr>
              <a:t> ein</a:t>
            </a:r>
          </a:p>
        </p:txBody>
      </p:sp>
      <p:sp>
        <p:nvSpPr>
          <p:cNvPr id="909318" name="Rectangle 6"/>
          <p:cNvSpPr>
            <a:spLocks noChangeArrowheads="1"/>
          </p:cNvSpPr>
          <p:nvPr/>
        </p:nvSpPr>
        <p:spPr bwMode="ltGray">
          <a:xfrm>
            <a:off x="6030913" y="5700713"/>
            <a:ext cx="3462337" cy="368300"/>
          </a:xfrm>
          <a:prstGeom prst="rect">
            <a:avLst/>
          </a:prstGeom>
          <a:solidFill>
            <a:schemeClr val="bg1">
              <a:alpha val="83000"/>
            </a:schemeClr>
          </a:solidFill>
          <a:ln w="9525" algn="ctr">
            <a:noFill/>
            <a:miter lim="800000"/>
            <a:headEnd/>
            <a:tailEnd/>
          </a:ln>
          <a:effectLst/>
        </p:spPr>
        <p:txBody>
          <a:bodyPr wrap="none" lIns="0" tIns="0" rIns="0" bIns="0" anchor="ctr"/>
          <a:lstStyle/>
          <a:p>
            <a:endParaRPr lang="de-DE"/>
          </a:p>
        </p:txBody>
      </p:sp>
      <p:sp>
        <p:nvSpPr>
          <p:cNvPr id="909319" name="Text Box 7"/>
          <p:cNvSpPr txBox="1">
            <a:spLocks noChangeArrowheads="1"/>
          </p:cNvSpPr>
          <p:nvPr/>
        </p:nvSpPr>
        <p:spPr bwMode="auto">
          <a:xfrm>
            <a:off x="6319838" y="5837238"/>
            <a:ext cx="3022600" cy="136525"/>
          </a:xfrm>
          <a:prstGeom prst="rect">
            <a:avLst/>
          </a:prstGeom>
          <a:noFill/>
          <a:ln w="9525" algn="ctr">
            <a:noFill/>
            <a:miter lim="800000"/>
            <a:headEnd/>
            <a:tailEnd/>
          </a:ln>
          <a:effectLst/>
        </p:spPr>
        <p:txBody>
          <a:bodyPr wrap="none" lIns="0" tIns="0" rIns="0" bIns="0">
            <a:spAutoFit/>
          </a:bodyPr>
          <a:lstStyle/>
          <a:p>
            <a:pPr marL="88900" indent="-88900" defTabSz="901700" eaLnBrk="1" hangingPunct="1">
              <a:buClr>
                <a:schemeClr val="tx2"/>
              </a:buClr>
              <a:buFont typeface="Wingdings" pitchFamily="2" charset="2"/>
              <a:buNone/>
            </a:pPr>
            <a:r>
              <a:rPr kumimoji="0" lang="de-DE" sz="900" b="0">
                <a:solidFill>
                  <a:schemeClr val="tx1"/>
                </a:solidFill>
                <a:latin typeface="HelveticaNeue LT 55 Roman" pitchFamily="2" charset="0"/>
              </a:rPr>
              <a:t>Quelle: Deutsche Rentenversicherung, Stand Juli 2010</a:t>
            </a:r>
          </a:p>
        </p:txBody>
      </p:sp>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oliennummernplatzhalter 2"/>
          <p:cNvSpPr>
            <a:spLocks noGrp="1"/>
          </p:cNvSpPr>
          <p:nvPr>
            <p:ph type="sldNum" sz="quarter" idx="10"/>
          </p:nvPr>
        </p:nvSpPr>
        <p:spPr/>
        <p:txBody>
          <a:bodyPr/>
          <a:lstStyle/>
          <a:p>
            <a:fld id="{C56D2368-3BF3-478D-9B80-41C1B20DE06D}" type="slidenum">
              <a:rPr lang="de-DE"/>
              <a:pPr/>
              <a:t>4</a:t>
            </a:fld>
            <a:endParaRPr lang="de-DE"/>
          </a:p>
        </p:txBody>
      </p:sp>
      <p:sp>
        <p:nvSpPr>
          <p:cNvPr id="30" name="Fußzeilenplatzhalter 3"/>
          <p:cNvSpPr>
            <a:spLocks noGrp="1"/>
          </p:cNvSpPr>
          <p:nvPr>
            <p:ph type="ftr" sz="quarter" idx="11"/>
          </p:nvPr>
        </p:nvSpPr>
        <p:spPr/>
        <p:txBody>
          <a:bodyPr/>
          <a:lstStyle/>
          <a:p>
            <a:r>
              <a:rPr lang="de-DE"/>
              <a:t>bAV – Informationsabend</a:t>
            </a:r>
          </a:p>
          <a:p>
            <a:endParaRPr lang="de-DE"/>
          </a:p>
        </p:txBody>
      </p:sp>
      <p:sp>
        <p:nvSpPr>
          <p:cNvPr id="912386" name="Rectangle 2"/>
          <p:cNvSpPr>
            <a:spLocks noGrp="1" noChangeArrowheads="1"/>
          </p:cNvSpPr>
          <p:nvPr>
            <p:ph type="title"/>
          </p:nvPr>
        </p:nvSpPr>
        <p:spPr>
          <a:xfrm>
            <a:off x="647700" y="490538"/>
            <a:ext cx="8493125" cy="525462"/>
          </a:xfrm>
          <a:noFill/>
          <a:ln/>
        </p:spPr>
        <p:txBody>
          <a:bodyPr/>
          <a:lstStyle/>
          <a:p>
            <a:r>
              <a:rPr lang="de-DE" sz="1800"/>
              <a:t>Die Ursachen für Erwerbsunfähigkeit betreffen längst nicht mehr nur handwerkliche Berufe</a:t>
            </a:r>
          </a:p>
        </p:txBody>
      </p:sp>
      <p:sp>
        <p:nvSpPr>
          <p:cNvPr id="912387" name="AutoShape 3"/>
          <p:cNvSpPr>
            <a:spLocks noChangeArrowheads="1"/>
          </p:cNvSpPr>
          <p:nvPr/>
        </p:nvSpPr>
        <p:spPr bwMode="gray">
          <a:xfrm rot="-5400000">
            <a:off x="4441825" y="1757363"/>
            <a:ext cx="369887" cy="515938"/>
          </a:xfrm>
          <a:prstGeom prst="triangle">
            <a:avLst>
              <a:gd name="adj" fmla="val 50000"/>
            </a:avLst>
          </a:prstGeom>
          <a:solidFill>
            <a:schemeClr val="accent2"/>
          </a:solidFill>
          <a:ln w="9525">
            <a:solidFill>
              <a:schemeClr val="bg1"/>
            </a:solidFill>
            <a:miter lim="800000"/>
            <a:headEnd/>
            <a:tailEnd/>
          </a:ln>
          <a:effectLst/>
        </p:spPr>
        <p:txBody>
          <a:bodyPr wrap="none" anchor="ctr"/>
          <a:lstStyle/>
          <a:p>
            <a:endParaRPr lang="de-DE"/>
          </a:p>
        </p:txBody>
      </p:sp>
      <p:sp>
        <p:nvSpPr>
          <p:cNvPr id="912388" name="Rectangle 4"/>
          <p:cNvSpPr>
            <a:spLocks noChangeArrowheads="1"/>
          </p:cNvSpPr>
          <p:nvPr/>
        </p:nvSpPr>
        <p:spPr bwMode="gray">
          <a:xfrm>
            <a:off x="4957763" y="1830388"/>
            <a:ext cx="4535487" cy="360362"/>
          </a:xfrm>
          <a:prstGeom prst="rect">
            <a:avLst/>
          </a:prstGeom>
          <a:solidFill>
            <a:schemeClr val="accent2"/>
          </a:solidFill>
          <a:ln w="9525" algn="ctr">
            <a:solidFill>
              <a:schemeClr val="bg1"/>
            </a:solidFill>
            <a:miter lim="800000"/>
            <a:headEnd/>
            <a:tailEnd/>
          </a:ln>
          <a:effectLst/>
        </p:spPr>
        <p:txBody>
          <a:bodyPr wrap="none" anchor="ctr"/>
          <a:lstStyle/>
          <a:p>
            <a:pPr algn="ctr"/>
            <a:endParaRPr kumimoji="0" lang="de-DE" sz="1600" b="0">
              <a:solidFill>
                <a:schemeClr val="tx1"/>
              </a:solidFill>
              <a:latin typeface="HelveticaNeue LT 55 Roman" pitchFamily="2" charset="0"/>
              <a:ea typeface="ＭＳ Ｐゴシック" pitchFamily="34" charset="-128"/>
            </a:endParaRPr>
          </a:p>
        </p:txBody>
      </p:sp>
      <p:sp>
        <p:nvSpPr>
          <p:cNvPr id="912389" name="Text Box 5"/>
          <p:cNvSpPr txBox="1">
            <a:spLocks noChangeArrowheads="1"/>
          </p:cNvSpPr>
          <p:nvPr/>
        </p:nvSpPr>
        <p:spPr bwMode="gray">
          <a:xfrm>
            <a:off x="5070475" y="1846263"/>
            <a:ext cx="577850" cy="290512"/>
          </a:xfrm>
          <a:prstGeom prst="rect">
            <a:avLst/>
          </a:prstGeom>
          <a:noFill/>
          <a:ln w="9525" algn="ctr">
            <a:noFill/>
            <a:miter lim="800000"/>
            <a:headEnd/>
            <a:tailEnd/>
          </a:ln>
          <a:effectLst/>
        </p:spPr>
        <p:txBody>
          <a:bodyPr wrap="none">
            <a:spAutoFit/>
          </a:bodyPr>
          <a:lstStyle/>
          <a:p>
            <a:pPr algn="r"/>
            <a:r>
              <a:rPr kumimoji="0" lang="de-DE" sz="1300">
                <a:solidFill>
                  <a:schemeClr val="tx1"/>
                </a:solidFill>
                <a:latin typeface="HelveticaNeue LT 55 Roman" pitchFamily="2" charset="0"/>
                <a:ea typeface="ＭＳ Ｐゴシック" pitchFamily="34" charset="-128"/>
              </a:rPr>
              <a:t>38%</a:t>
            </a:r>
          </a:p>
        </p:txBody>
      </p:sp>
      <p:sp>
        <p:nvSpPr>
          <p:cNvPr id="912390" name="Text Box 6"/>
          <p:cNvSpPr txBox="1">
            <a:spLocks noChangeArrowheads="1"/>
          </p:cNvSpPr>
          <p:nvPr/>
        </p:nvSpPr>
        <p:spPr bwMode="gray">
          <a:xfrm>
            <a:off x="2171700" y="1763713"/>
            <a:ext cx="2124075" cy="488950"/>
          </a:xfrm>
          <a:prstGeom prst="rect">
            <a:avLst/>
          </a:prstGeom>
          <a:noFill/>
          <a:ln w="9525">
            <a:noFill/>
            <a:miter lim="800000"/>
            <a:headEnd/>
            <a:tailEnd/>
          </a:ln>
          <a:effectLst/>
        </p:spPr>
        <p:txBody>
          <a:bodyPr>
            <a:spAutoFit/>
          </a:bodyPr>
          <a:lstStyle/>
          <a:p>
            <a:pPr algn="r"/>
            <a:r>
              <a:rPr kumimoji="0" lang="de-DE" sz="1300">
                <a:solidFill>
                  <a:schemeClr val="tx1"/>
                </a:solidFill>
                <a:latin typeface="HelveticaNeue LT 55 Roman" pitchFamily="2" charset="0"/>
                <a:ea typeface="ＭＳ Ｐゴシック" pitchFamily="34" charset="-128"/>
              </a:rPr>
              <a:t>Psychische Krankheiten</a:t>
            </a:r>
          </a:p>
        </p:txBody>
      </p:sp>
      <p:sp>
        <p:nvSpPr>
          <p:cNvPr id="912391" name="Rectangle 7"/>
          <p:cNvSpPr>
            <a:spLocks noChangeArrowheads="1"/>
          </p:cNvSpPr>
          <p:nvPr/>
        </p:nvSpPr>
        <p:spPr bwMode="gray">
          <a:xfrm>
            <a:off x="4957763" y="2290763"/>
            <a:ext cx="2120900" cy="360362"/>
          </a:xfrm>
          <a:prstGeom prst="rect">
            <a:avLst/>
          </a:prstGeom>
          <a:solidFill>
            <a:schemeClr val="hlink"/>
          </a:solidFill>
          <a:ln w="9525" algn="ctr">
            <a:solidFill>
              <a:schemeClr val="bg1"/>
            </a:solidFill>
            <a:miter lim="800000"/>
            <a:headEnd/>
            <a:tailEnd/>
          </a:ln>
          <a:effectLst/>
        </p:spPr>
        <p:txBody>
          <a:bodyPr wrap="none" anchor="ctr"/>
          <a:lstStyle/>
          <a:p>
            <a:pPr algn="ctr"/>
            <a:endParaRPr kumimoji="0" lang="de-DE" sz="1600" b="0">
              <a:solidFill>
                <a:schemeClr val="tx1"/>
              </a:solidFill>
              <a:latin typeface="HelveticaNeue LT 55 Roman" pitchFamily="2" charset="0"/>
              <a:ea typeface="ＭＳ Ｐゴシック" pitchFamily="34" charset="-128"/>
            </a:endParaRPr>
          </a:p>
        </p:txBody>
      </p:sp>
      <p:sp>
        <p:nvSpPr>
          <p:cNvPr id="912392" name="Text Box 8"/>
          <p:cNvSpPr txBox="1">
            <a:spLocks noChangeArrowheads="1"/>
          </p:cNvSpPr>
          <p:nvPr/>
        </p:nvSpPr>
        <p:spPr bwMode="gray">
          <a:xfrm>
            <a:off x="2728913" y="2328863"/>
            <a:ext cx="1527175" cy="290512"/>
          </a:xfrm>
          <a:prstGeom prst="rect">
            <a:avLst/>
          </a:prstGeom>
          <a:noFill/>
          <a:ln w="9525">
            <a:noFill/>
            <a:miter lim="800000"/>
            <a:headEnd/>
            <a:tailEnd/>
          </a:ln>
          <a:effectLst/>
        </p:spPr>
        <p:txBody>
          <a:bodyPr wrap="none">
            <a:spAutoFit/>
          </a:bodyPr>
          <a:lstStyle/>
          <a:p>
            <a:pPr algn="r"/>
            <a:r>
              <a:rPr kumimoji="0" lang="de-DE" sz="1300">
                <a:solidFill>
                  <a:schemeClr val="tx1"/>
                </a:solidFill>
                <a:latin typeface="HelveticaNeue LT 55 Roman" pitchFamily="2" charset="0"/>
                <a:ea typeface="ＭＳ Ｐゴシック" pitchFamily="34" charset="-128"/>
              </a:rPr>
              <a:t>Skelett, Muskeln</a:t>
            </a:r>
          </a:p>
        </p:txBody>
      </p:sp>
      <p:sp>
        <p:nvSpPr>
          <p:cNvPr id="912393" name="Text Box 9"/>
          <p:cNvSpPr txBox="1">
            <a:spLocks noChangeArrowheads="1"/>
          </p:cNvSpPr>
          <p:nvPr/>
        </p:nvSpPr>
        <p:spPr bwMode="gray">
          <a:xfrm>
            <a:off x="5070475" y="2311400"/>
            <a:ext cx="577850" cy="290513"/>
          </a:xfrm>
          <a:prstGeom prst="rect">
            <a:avLst/>
          </a:prstGeom>
          <a:noFill/>
          <a:ln w="9525" algn="ctr">
            <a:noFill/>
            <a:miter lim="800000"/>
            <a:headEnd/>
            <a:tailEnd/>
          </a:ln>
          <a:effectLst/>
        </p:spPr>
        <p:txBody>
          <a:bodyPr wrap="none">
            <a:spAutoFit/>
          </a:bodyPr>
          <a:lstStyle/>
          <a:p>
            <a:pPr algn="r"/>
            <a:r>
              <a:rPr kumimoji="0" lang="de-DE" sz="1300">
                <a:solidFill>
                  <a:schemeClr val="tx1"/>
                </a:solidFill>
                <a:latin typeface="HelveticaNeue LT 55 Roman" pitchFamily="2" charset="0"/>
                <a:ea typeface="ＭＳ Ｐゴシック" pitchFamily="34" charset="-128"/>
              </a:rPr>
              <a:t>15%</a:t>
            </a:r>
          </a:p>
        </p:txBody>
      </p:sp>
      <p:sp>
        <p:nvSpPr>
          <p:cNvPr id="912394" name="AutoShape 10"/>
          <p:cNvSpPr>
            <a:spLocks noChangeArrowheads="1"/>
          </p:cNvSpPr>
          <p:nvPr/>
        </p:nvSpPr>
        <p:spPr bwMode="gray">
          <a:xfrm rot="-5400000">
            <a:off x="4423569" y="2201069"/>
            <a:ext cx="369887" cy="549275"/>
          </a:xfrm>
          <a:prstGeom prst="triangle">
            <a:avLst>
              <a:gd name="adj" fmla="val 50000"/>
            </a:avLst>
          </a:prstGeom>
          <a:solidFill>
            <a:schemeClr val="hlink"/>
          </a:solidFill>
          <a:ln w="9525">
            <a:solidFill>
              <a:schemeClr val="bg1"/>
            </a:solidFill>
            <a:miter lim="800000"/>
            <a:headEnd/>
            <a:tailEnd/>
          </a:ln>
          <a:effectLst/>
        </p:spPr>
        <p:txBody>
          <a:bodyPr wrap="none" anchor="ctr"/>
          <a:lstStyle/>
          <a:p>
            <a:endParaRPr lang="de-DE"/>
          </a:p>
        </p:txBody>
      </p:sp>
      <p:sp>
        <p:nvSpPr>
          <p:cNvPr id="912395" name="Rectangle 11"/>
          <p:cNvSpPr>
            <a:spLocks noChangeArrowheads="1"/>
          </p:cNvSpPr>
          <p:nvPr/>
        </p:nvSpPr>
        <p:spPr bwMode="gray">
          <a:xfrm>
            <a:off x="4957763" y="2751138"/>
            <a:ext cx="1516062" cy="360362"/>
          </a:xfrm>
          <a:prstGeom prst="rect">
            <a:avLst/>
          </a:prstGeom>
          <a:solidFill>
            <a:schemeClr val="bg2"/>
          </a:solidFill>
          <a:ln w="9525" algn="ctr">
            <a:solidFill>
              <a:schemeClr val="bg1"/>
            </a:solidFill>
            <a:miter lim="800000"/>
            <a:headEnd/>
            <a:tailEnd/>
          </a:ln>
          <a:effectLst/>
        </p:spPr>
        <p:txBody>
          <a:bodyPr wrap="none" anchor="ctr"/>
          <a:lstStyle/>
          <a:p>
            <a:pPr algn="ctr"/>
            <a:endParaRPr kumimoji="0" lang="de-DE" sz="1600" b="0">
              <a:solidFill>
                <a:schemeClr val="tx1"/>
              </a:solidFill>
              <a:latin typeface="HelveticaNeue LT 55 Roman" pitchFamily="2" charset="0"/>
              <a:ea typeface="ＭＳ Ｐゴシック" pitchFamily="34" charset="-128"/>
            </a:endParaRPr>
          </a:p>
        </p:txBody>
      </p:sp>
      <p:sp>
        <p:nvSpPr>
          <p:cNvPr id="912396" name="Text Box 12"/>
          <p:cNvSpPr txBox="1">
            <a:spLocks noChangeArrowheads="1"/>
          </p:cNvSpPr>
          <p:nvPr/>
        </p:nvSpPr>
        <p:spPr bwMode="gray">
          <a:xfrm>
            <a:off x="4833938" y="2786063"/>
            <a:ext cx="814387" cy="290512"/>
          </a:xfrm>
          <a:prstGeom prst="rect">
            <a:avLst/>
          </a:prstGeom>
          <a:noFill/>
          <a:ln w="9525" algn="ctr">
            <a:noFill/>
            <a:miter lim="800000"/>
            <a:headEnd/>
            <a:tailEnd/>
          </a:ln>
          <a:effectLst/>
        </p:spPr>
        <p:txBody>
          <a:bodyPr>
            <a:spAutoFit/>
          </a:bodyPr>
          <a:lstStyle/>
          <a:p>
            <a:pPr algn="r"/>
            <a:r>
              <a:rPr kumimoji="0" lang="de-DE" sz="1300">
                <a:solidFill>
                  <a:schemeClr val="tx1"/>
                </a:solidFill>
                <a:latin typeface="HelveticaNeue LT 55 Roman" pitchFamily="2" charset="0"/>
                <a:ea typeface="ＭＳ Ｐゴシック" pitchFamily="34" charset="-128"/>
              </a:rPr>
              <a:t>14%</a:t>
            </a:r>
          </a:p>
        </p:txBody>
      </p:sp>
      <p:sp>
        <p:nvSpPr>
          <p:cNvPr id="912397" name="Text Box 13"/>
          <p:cNvSpPr txBox="1">
            <a:spLocks noChangeArrowheads="1"/>
          </p:cNvSpPr>
          <p:nvPr/>
        </p:nvSpPr>
        <p:spPr bwMode="gray">
          <a:xfrm>
            <a:off x="3540125" y="2778125"/>
            <a:ext cx="669925" cy="290513"/>
          </a:xfrm>
          <a:prstGeom prst="rect">
            <a:avLst/>
          </a:prstGeom>
          <a:noFill/>
          <a:ln w="9525">
            <a:noFill/>
            <a:miter lim="800000"/>
            <a:headEnd/>
            <a:tailEnd/>
          </a:ln>
          <a:effectLst/>
        </p:spPr>
        <p:txBody>
          <a:bodyPr wrap="none">
            <a:spAutoFit/>
          </a:bodyPr>
          <a:lstStyle/>
          <a:p>
            <a:pPr algn="r"/>
            <a:r>
              <a:rPr kumimoji="0" lang="de-DE" sz="1300">
                <a:solidFill>
                  <a:schemeClr val="tx1"/>
                </a:solidFill>
                <a:latin typeface="HelveticaNeue LT 55 Roman" pitchFamily="2" charset="0"/>
                <a:ea typeface="ＭＳ Ｐゴシック" pitchFamily="34" charset="-128"/>
              </a:rPr>
              <a:t>Krebs</a:t>
            </a:r>
          </a:p>
        </p:txBody>
      </p:sp>
      <p:sp>
        <p:nvSpPr>
          <p:cNvPr id="912398" name="AutoShape 14"/>
          <p:cNvSpPr>
            <a:spLocks noChangeArrowheads="1"/>
          </p:cNvSpPr>
          <p:nvPr/>
        </p:nvSpPr>
        <p:spPr bwMode="gray">
          <a:xfrm rot="-5400000">
            <a:off x="4423569" y="2661444"/>
            <a:ext cx="369887" cy="549275"/>
          </a:xfrm>
          <a:prstGeom prst="triangle">
            <a:avLst>
              <a:gd name="adj" fmla="val 50000"/>
            </a:avLst>
          </a:prstGeom>
          <a:solidFill>
            <a:schemeClr val="bg2"/>
          </a:solidFill>
          <a:ln w="9525">
            <a:solidFill>
              <a:schemeClr val="bg1"/>
            </a:solidFill>
            <a:miter lim="800000"/>
            <a:headEnd/>
            <a:tailEnd/>
          </a:ln>
          <a:effectLst/>
        </p:spPr>
        <p:txBody>
          <a:bodyPr wrap="none" anchor="ctr"/>
          <a:lstStyle/>
          <a:p>
            <a:endParaRPr lang="de-DE"/>
          </a:p>
        </p:txBody>
      </p:sp>
      <p:sp>
        <p:nvSpPr>
          <p:cNvPr id="912399" name="Rectangle 15"/>
          <p:cNvSpPr>
            <a:spLocks noChangeArrowheads="1"/>
          </p:cNvSpPr>
          <p:nvPr/>
        </p:nvSpPr>
        <p:spPr bwMode="gray">
          <a:xfrm>
            <a:off x="4957763" y="3211513"/>
            <a:ext cx="1392237" cy="360362"/>
          </a:xfrm>
          <a:prstGeom prst="rect">
            <a:avLst/>
          </a:prstGeom>
          <a:solidFill>
            <a:schemeClr val="accent1"/>
          </a:solidFill>
          <a:ln w="9525" algn="ctr">
            <a:solidFill>
              <a:schemeClr val="bg1"/>
            </a:solidFill>
            <a:miter lim="800000"/>
            <a:headEnd/>
            <a:tailEnd/>
          </a:ln>
          <a:effectLst/>
        </p:spPr>
        <p:txBody>
          <a:bodyPr wrap="none" anchor="ctr"/>
          <a:lstStyle/>
          <a:p>
            <a:pPr algn="ctr"/>
            <a:endParaRPr kumimoji="0" lang="de-DE" sz="1600" b="0">
              <a:solidFill>
                <a:schemeClr val="tx1"/>
              </a:solidFill>
              <a:latin typeface="HelveticaNeue LT 55 Roman" pitchFamily="2" charset="0"/>
              <a:ea typeface="ＭＳ Ｐゴシック" pitchFamily="34" charset="-128"/>
            </a:endParaRPr>
          </a:p>
        </p:txBody>
      </p:sp>
      <p:sp>
        <p:nvSpPr>
          <p:cNvPr id="912400" name="Text Box 16"/>
          <p:cNvSpPr txBox="1">
            <a:spLocks noChangeArrowheads="1"/>
          </p:cNvSpPr>
          <p:nvPr/>
        </p:nvSpPr>
        <p:spPr bwMode="gray">
          <a:xfrm>
            <a:off x="4833938" y="3216275"/>
            <a:ext cx="814387" cy="290513"/>
          </a:xfrm>
          <a:prstGeom prst="rect">
            <a:avLst/>
          </a:prstGeom>
          <a:noFill/>
          <a:ln w="9525" algn="ctr">
            <a:noFill/>
            <a:miter lim="800000"/>
            <a:headEnd/>
            <a:tailEnd/>
          </a:ln>
          <a:effectLst/>
        </p:spPr>
        <p:txBody>
          <a:bodyPr>
            <a:spAutoFit/>
          </a:bodyPr>
          <a:lstStyle/>
          <a:p>
            <a:pPr algn="r"/>
            <a:r>
              <a:rPr kumimoji="0" lang="de-DE" sz="1300">
                <a:solidFill>
                  <a:schemeClr val="tx1"/>
                </a:solidFill>
                <a:latin typeface="HelveticaNeue LT 55 Roman" pitchFamily="2" charset="0"/>
                <a:ea typeface="ＭＳ Ｐゴシック" pitchFamily="34" charset="-128"/>
              </a:rPr>
              <a:t>10%</a:t>
            </a:r>
          </a:p>
        </p:txBody>
      </p:sp>
      <p:sp>
        <p:nvSpPr>
          <p:cNvPr id="912401" name="Text Box 17"/>
          <p:cNvSpPr txBox="1">
            <a:spLocks noChangeArrowheads="1"/>
          </p:cNvSpPr>
          <p:nvPr/>
        </p:nvSpPr>
        <p:spPr bwMode="gray">
          <a:xfrm>
            <a:off x="1112838" y="3252788"/>
            <a:ext cx="3143250" cy="290512"/>
          </a:xfrm>
          <a:prstGeom prst="rect">
            <a:avLst/>
          </a:prstGeom>
          <a:noFill/>
          <a:ln w="9525">
            <a:noFill/>
            <a:miter lim="800000"/>
            <a:headEnd/>
            <a:tailEnd/>
          </a:ln>
          <a:effectLst/>
        </p:spPr>
        <p:txBody>
          <a:bodyPr>
            <a:spAutoFit/>
          </a:bodyPr>
          <a:lstStyle/>
          <a:p>
            <a:pPr algn="r"/>
            <a:r>
              <a:rPr kumimoji="0" lang="de-DE" sz="1300">
                <a:solidFill>
                  <a:schemeClr val="tx1"/>
                </a:solidFill>
                <a:latin typeface="HelveticaNeue LT 55 Roman" pitchFamily="2" charset="0"/>
                <a:ea typeface="ＭＳ Ｐゴシック" pitchFamily="34" charset="-128"/>
              </a:rPr>
              <a:t>Krankheiten des Kreislaufsystems</a:t>
            </a:r>
          </a:p>
        </p:txBody>
      </p:sp>
      <p:sp>
        <p:nvSpPr>
          <p:cNvPr id="912402" name="AutoShape 18"/>
          <p:cNvSpPr>
            <a:spLocks noChangeArrowheads="1"/>
          </p:cNvSpPr>
          <p:nvPr/>
        </p:nvSpPr>
        <p:spPr bwMode="gray">
          <a:xfrm rot="-5400000">
            <a:off x="4423569" y="3121819"/>
            <a:ext cx="369887" cy="549275"/>
          </a:xfrm>
          <a:prstGeom prst="triangle">
            <a:avLst>
              <a:gd name="adj" fmla="val 50000"/>
            </a:avLst>
          </a:prstGeom>
          <a:solidFill>
            <a:schemeClr val="accent1"/>
          </a:solidFill>
          <a:ln w="9525">
            <a:solidFill>
              <a:schemeClr val="bg1"/>
            </a:solidFill>
            <a:miter lim="800000"/>
            <a:headEnd/>
            <a:tailEnd/>
          </a:ln>
          <a:effectLst/>
        </p:spPr>
        <p:txBody>
          <a:bodyPr wrap="none" anchor="ctr"/>
          <a:lstStyle/>
          <a:p>
            <a:endParaRPr lang="de-DE"/>
          </a:p>
        </p:txBody>
      </p:sp>
      <p:sp>
        <p:nvSpPr>
          <p:cNvPr id="912403" name="Text Box 19"/>
          <p:cNvSpPr txBox="1">
            <a:spLocks noChangeArrowheads="1"/>
          </p:cNvSpPr>
          <p:nvPr/>
        </p:nvSpPr>
        <p:spPr bwMode="gray">
          <a:xfrm>
            <a:off x="5062538" y="3689350"/>
            <a:ext cx="585787" cy="290513"/>
          </a:xfrm>
          <a:prstGeom prst="rect">
            <a:avLst/>
          </a:prstGeom>
          <a:noFill/>
          <a:ln w="9525" algn="ctr">
            <a:noFill/>
            <a:miter lim="800000"/>
            <a:headEnd/>
            <a:tailEnd/>
          </a:ln>
          <a:effectLst/>
        </p:spPr>
        <p:txBody>
          <a:bodyPr>
            <a:spAutoFit/>
          </a:bodyPr>
          <a:lstStyle/>
          <a:p>
            <a:pPr algn="r"/>
            <a:r>
              <a:rPr kumimoji="0" lang="de-DE" sz="1300">
                <a:solidFill>
                  <a:schemeClr val="bg1"/>
                </a:solidFill>
                <a:latin typeface="HelveticaNeue LT 55 Roman" pitchFamily="2" charset="0"/>
                <a:ea typeface="ＭＳ Ｐゴシック" pitchFamily="34" charset="-128"/>
              </a:rPr>
              <a:t>6%</a:t>
            </a:r>
          </a:p>
        </p:txBody>
      </p:sp>
      <p:sp>
        <p:nvSpPr>
          <p:cNvPr id="912404" name="Rectangle 20"/>
          <p:cNvSpPr>
            <a:spLocks noChangeArrowheads="1"/>
          </p:cNvSpPr>
          <p:nvPr/>
        </p:nvSpPr>
        <p:spPr bwMode="gray">
          <a:xfrm>
            <a:off x="4957763" y="4105275"/>
            <a:ext cx="2298700" cy="360363"/>
          </a:xfrm>
          <a:prstGeom prst="rect">
            <a:avLst/>
          </a:prstGeom>
          <a:solidFill>
            <a:srgbClr val="F1B98E"/>
          </a:solidFill>
          <a:ln w="9525" algn="ctr">
            <a:solidFill>
              <a:schemeClr val="bg1"/>
            </a:solidFill>
            <a:miter lim="800000"/>
            <a:headEnd/>
            <a:tailEnd/>
          </a:ln>
          <a:effectLst/>
        </p:spPr>
        <p:txBody>
          <a:bodyPr wrap="none" anchor="ctr"/>
          <a:lstStyle/>
          <a:p>
            <a:pPr algn="ctr"/>
            <a:endParaRPr kumimoji="0" lang="de-DE" sz="1600" b="0">
              <a:solidFill>
                <a:schemeClr val="tx1"/>
              </a:solidFill>
              <a:latin typeface="HelveticaNeue LT 55 Roman" pitchFamily="2" charset="0"/>
              <a:ea typeface="ＭＳ Ｐゴシック" pitchFamily="34" charset="-128"/>
            </a:endParaRPr>
          </a:p>
        </p:txBody>
      </p:sp>
      <p:sp>
        <p:nvSpPr>
          <p:cNvPr id="912405" name="Text Box 21"/>
          <p:cNvSpPr txBox="1">
            <a:spLocks noChangeArrowheads="1"/>
          </p:cNvSpPr>
          <p:nvPr/>
        </p:nvSpPr>
        <p:spPr bwMode="gray">
          <a:xfrm>
            <a:off x="3305175" y="4144963"/>
            <a:ext cx="950913" cy="290512"/>
          </a:xfrm>
          <a:prstGeom prst="rect">
            <a:avLst/>
          </a:prstGeom>
          <a:noFill/>
          <a:ln w="9525">
            <a:noFill/>
            <a:miter lim="800000"/>
            <a:headEnd/>
            <a:tailEnd/>
          </a:ln>
          <a:effectLst/>
        </p:spPr>
        <p:txBody>
          <a:bodyPr wrap="none">
            <a:spAutoFit/>
          </a:bodyPr>
          <a:lstStyle/>
          <a:p>
            <a:pPr algn="r"/>
            <a:r>
              <a:rPr kumimoji="0" lang="de-DE" sz="1300">
                <a:solidFill>
                  <a:schemeClr val="tx1"/>
                </a:solidFill>
                <a:latin typeface="HelveticaNeue LT 55 Roman" pitchFamily="2" charset="0"/>
                <a:ea typeface="ＭＳ Ｐゴシック" pitchFamily="34" charset="-128"/>
              </a:rPr>
              <a:t>Sonstige</a:t>
            </a:r>
          </a:p>
        </p:txBody>
      </p:sp>
      <p:sp>
        <p:nvSpPr>
          <p:cNvPr id="912406" name="Text Box 22"/>
          <p:cNvSpPr txBox="1">
            <a:spLocks noChangeArrowheads="1"/>
          </p:cNvSpPr>
          <p:nvPr/>
        </p:nvSpPr>
        <p:spPr bwMode="gray">
          <a:xfrm>
            <a:off x="4913313" y="4122738"/>
            <a:ext cx="735012" cy="290512"/>
          </a:xfrm>
          <a:prstGeom prst="rect">
            <a:avLst/>
          </a:prstGeom>
          <a:noFill/>
          <a:ln w="9525" algn="ctr">
            <a:noFill/>
            <a:miter lim="800000"/>
            <a:headEnd/>
            <a:tailEnd/>
          </a:ln>
          <a:effectLst/>
        </p:spPr>
        <p:txBody>
          <a:bodyPr>
            <a:spAutoFit/>
          </a:bodyPr>
          <a:lstStyle/>
          <a:p>
            <a:pPr algn="r"/>
            <a:r>
              <a:rPr kumimoji="0" lang="de-DE" sz="1300">
                <a:solidFill>
                  <a:schemeClr val="tx1"/>
                </a:solidFill>
                <a:latin typeface="HelveticaNeue LT 55 Roman" pitchFamily="2" charset="0"/>
                <a:ea typeface="ＭＳ Ｐゴシック" pitchFamily="34" charset="-128"/>
              </a:rPr>
              <a:t>19%</a:t>
            </a:r>
          </a:p>
        </p:txBody>
      </p:sp>
      <p:sp>
        <p:nvSpPr>
          <p:cNvPr id="912407" name="AutoShape 23"/>
          <p:cNvSpPr>
            <a:spLocks noChangeArrowheads="1"/>
          </p:cNvSpPr>
          <p:nvPr/>
        </p:nvSpPr>
        <p:spPr bwMode="gray">
          <a:xfrm rot="-5400000">
            <a:off x="4423569" y="4015581"/>
            <a:ext cx="369888" cy="549275"/>
          </a:xfrm>
          <a:prstGeom prst="triangle">
            <a:avLst>
              <a:gd name="adj" fmla="val 50000"/>
            </a:avLst>
          </a:prstGeom>
          <a:solidFill>
            <a:srgbClr val="F1B98E"/>
          </a:solidFill>
          <a:ln w="9525">
            <a:solidFill>
              <a:schemeClr val="bg1"/>
            </a:solidFill>
            <a:miter lim="800000"/>
            <a:headEnd/>
            <a:tailEnd/>
          </a:ln>
          <a:effectLst/>
        </p:spPr>
        <p:txBody>
          <a:bodyPr wrap="none" anchor="ctr"/>
          <a:lstStyle/>
          <a:p>
            <a:endParaRPr lang="de-DE"/>
          </a:p>
        </p:txBody>
      </p:sp>
      <p:sp>
        <p:nvSpPr>
          <p:cNvPr id="912408" name="Text Box 24"/>
          <p:cNvSpPr txBox="1">
            <a:spLocks noChangeArrowheads="1"/>
          </p:cNvSpPr>
          <p:nvPr/>
        </p:nvSpPr>
        <p:spPr bwMode="auto">
          <a:xfrm>
            <a:off x="6818313" y="6088063"/>
            <a:ext cx="2486025" cy="214312"/>
          </a:xfrm>
          <a:prstGeom prst="rect">
            <a:avLst/>
          </a:prstGeom>
          <a:noFill/>
          <a:ln w="9525" algn="ctr">
            <a:noFill/>
            <a:miter lim="800000"/>
            <a:headEnd/>
            <a:tailEnd/>
          </a:ln>
          <a:effectLst/>
        </p:spPr>
        <p:txBody>
          <a:bodyPr wrap="none">
            <a:spAutoFit/>
          </a:bodyPr>
          <a:lstStyle/>
          <a:p>
            <a:pPr algn="r"/>
            <a:r>
              <a:rPr kumimoji="0" lang="de-DE" sz="800" b="0">
                <a:solidFill>
                  <a:schemeClr val="tx1"/>
                </a:solidFill>
                <a:latin typeface="HelveticaNeue LT 55 Roman" pitchFamily="2" charset="0"/>
                <a:ea typeface="ＭＳ Ｐゴシック" pitchFamily="34" charset="-128"/>
              </a:rPr>
              <a:t>Quelle: Deutsche Rentenversicherung 06.2010</a:t>
            </a:r>
          </a:p>
        </p:txBody>
      </p:sp>
      <p:sp>
        <p:nvSpPr>
          <p:cNvPr id="912409" name="Text Box 25"/>
          <p:cNvSpPr txBox="1">
            <a:spLocks noChangeArrowheads="1"/>
          </p:cNvSpPr>
          <p:nvPr/>
        </p:nvSpPr>
        <p:spPr bwMode="gray">
          <a:xfrm>
            <a:off x="419100" y="3586163"/>
            <a:ext cx="3848100" cy="488950"/>
          </a:xfrm>
          <a:prstGeom prst="rect">
            <a:avLst/>
          </a:prstGeom>
          <a:noFill/>
          <a:ln w="9525">
            <a:noFill/>
            <a:miter lim="800000"/>
            <a:headEnd/>
            <a:tailEnd/>
          </a:ln>
          <a:effectLst/>
        </p:spPr>
        <p:txBody>
          <a:bodyPr>
            <a:spAutoFit/>
          </a:bodyPr>
          <a:lstStyle/>
          <a:p>
            <a:pPr algn="r"/>
            <a:r>
              <a:rPr kumimoji="0" lang="de-DE" sz="1300">
                <a:solidFill>
                  <a:schemeClr val="tx1"/>
                </a:solidFill>
                <a:latin typeface="HelveticaNeue LT 55 Roman" pitchFamily="2" charset="0"/>
                <a:ea typeface="ＭＳ Ｐゴシック" pitchFamily="34" charset="-128"/>
              </a:rPr>
              <a:t>Stoffwechselkrankheiten/</a:t>
            </a:r>
            <a:br>
              <a:rPr kumimoji="0" lang="de-DE" sz="1300">
                <a:solidFill>
                  <a:schemeClr val="tx1"/>
                </a:solidFill>
                <a:latin typeface="HelveticaNeue LT 55 Roman" pitchFamily="2" charset="0"/>
                <a:ea typeface="ＭＳ Ｐゴシック" pitchFamily="34" charset="-128"/>
              </a:rPr>
            </a:br>
            <a:r>
              <a:rPr kumimoji="0" lang="de-DE" sz="1300">
                <a:solidFill>
                  <a:schemeClr val="tx1"/>
                </a:solidFill>
                <a:latin typeface="HelveticaNeue LT 55 Roman" pitchFamily="2" charset="0"/>
                <a:ea typeface="ＭＳ Ｐゴシック" pitchFamily="34" charset="-128"/>
              </a:rPr>
              <a:t>Verdauungssystem</a:t>
            </a:r>
          </a:p>
        </p:txBody>
      </p:sp>
      <p:sp>
        <p:nvSpPr>
          <p:cNvPr id="912410" name="Rectangle 26"/>
          <p:cNvSpPr>
            <a:spLocks noChangeArrowheads="1"/>
          </p:cNvSpPr>
          <p:nvPr/>
        </p:nvSpPr>
        <p:spPr bwMode="gray">
          <a:xfrm>
            <a:off x="4956175" y="3660775"/>
            <a:ext cx="690563" cy="360363"/>
          </a:xfrm>
          <a:prstGeom prst="rect">
            <a:avLst/>
          </a:prstGeom>
          <a:solidFill>
            <a:srgbClr val="E3C579"/>
          </a:solidFill>
          <a:ln w="9525" algn="ctr">
            <a:solidFill>
              <a:schemeClr val="bg1"/>
            </a:solidFill>
            <a:miter lim="800000"/>
            <a:headEnd/>
            <a:tailEnd/>
          </a:ln>
          <a:effectLst/>
        </p:spPr>
        <p:txBody>
          <a:bodyPr wrap="none" anchor="ctr"/>
          <a:lstStyle/>
          <a:p>
            <a:pPr algn="ctr"/>
            <a:endParaRPr kumimoji="0" lang="de-DE" sz="1600" b="0">
              <a:solidFill>
                <a:schemeClr val="tx1"/>
              </a:solidFill>
              <a:latin typeface="HelveticaNeue LT 55 Roman" pitchFamily="2" charset="0"/>
              <a:ea typeface="ＭＳ Ｐゴシック" pitchFamily="34" charset="-128"/>
            </a:endParaRPr>
          </a:p>
        </p:txBody>
      </p:sp>
      <p:sp>
        <p:nvSpPr>
          <p:cNvPr id="912411" name="Text Box 27"/>
          <p:cNvSpPr txBox="1">
            <a:spLocks noChangeArrowheads="1"/>
          </p:cNvSpPr>
          <p:nvPr/>
        </p:nvSpPr>
        <p:spPr bwMode="gray">
          <a:xfrm>
            <a:off x="5062538" y="3678238"/>
            <a:ext cx="585787" cy="290512"/>
          </a:xfrm>
          <a:prstGeom prst="rect">
            <a:avLst/>
          </a:prstGeom>
          <a:noFill/>
          <a:ln w="9525" algn="ctr">
            <a:noFill/>
            <a:miter lim="800000"/>
            <a:headEnd/>
            <a:tailEnd/>
          </a:ln>
          <a:effectLst/>
        </p:spPr>
        <p:txBody>
          <a:bodyPr>
            <a:spAutoFit/>
          </a:bodyPr>
          <a:lstStyle/>
          <a:p>
            <a:pPr algn="r"/>
            <a:r>
              <a:rPr kumimoji="0" lang="de-DE" sz="1300">
                <a:solidFill>
                  <a:schemeClr val="tx1"/>
                </a:solidFill>
                <a:latin typeface="HelveticaNeue LT 55 Roman" pitchFamily="2" charset="0"/>
                <a:ea typeface="ＭＳ Ｐゴシック" pitchFamily="34" charset="-128"/>
              </a:rPr>
              <a:t>4%</a:t>
            </a:r>
          </a:p>
        </p:txBody>
      </p:sp>
      <p:sp>
        <p:nvSpPr>
          <p:cNvPr id="912412" name="AutoShape 28"/>
          <p:cNvSpPr>
            <a:spLocks noChangeArrowheads="1"/>
          </p:cNvSpPr>
          <p:nvPr/>
        </p:nvSpPr>
        <p:spPr bwMode="gray">
          <a:xfrm rot="-5400000">
            <a:off x="4421982" y="3571081"/>
            <a:ext cx="369888" cy="549275"/>
          </a:xfrm>
          <a:prstGeom prst="triangle">
            <a:avLst>
              <a:gd name="adj" fmla="val 50000"/>
            </a:avLst>
          </a:prstGeom>
          <a:solidFill>
            <a:srgbClr val="E3C579"/>
          </a:solidFill>
          <a:ln w="9525">
            <a:solidFill>
              <a:schemeClr val="bg1"/>
            </a:solidFill>
            <a:miter lim="800000"/>
            <a:headEnd/>
            <a:tailEnd/>
          </a:ln>
          <a:effectLst/>
        </p:spPr>
        <p:txBody>
          <a:bodyPr wrap="none" anchor="ctr"/>
          <a:lstStyle/>
          <a:p>
            <a:endParaRPr lang="de-DE"/>
          </a:p>
        </p:txBody>
      </p:sp>
    </p:spTree>
  </p:cSld>
  <p:clrMapOvr>
    <a:masterClrMapping/>
  </p:clrMapOvr>
  <p:transition spd="med">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BE6B41C3-E52E-4CA8-8B1D-2C87C437EB62}" type="slidenum">
              <a:rPr lang="de-DE"/>
              <a:pPr/>
              <a:t>5</a:t>
            </a:fld>
            <a:endParaRPr lang="de-DE"/>
          </a:p>
        </p:txBody>
      </p:sp>
      <p:sp>
        <p:nvSpPr>
          <p:cNvPr id="5" name="Fußzeilenplatzhalter 4"/>
          <p:cNvSpPr>
            <a:spLocks noGrp="1"/>
          </p:cNvSpPr>
          <p:nvPr>
            <p:ph type="ftr" sz="quarter" idx="11"/>
          </p:nvPr>
        </p:nvSpPr>
        <p:spPr/>
        <p:txBody>
          <a:bodyPr/>
          <a:lstStyle/>
          <a:p>
            <a:r>
              <a:rPr lang="de-DE"/>
              <a:t>bAV – Informationsabend</a:t>
            </a:r>
          </a:p>
          <a:p>
            <a:endParaRPr lang="de-DE"/>
          </a:p>
        </p:txBody>
      </p:sp>
      <p:sp>
        <p:nvSpPr>
          <p:cNvPr id="920578" name="Rectangle 2"/>
          <p:cNvSpPr>
            <a:spLocks noGrp="1" noChangeArrowheads="1"/>
          </p:cNvSpPr>
          <p:nvPr>
            <p:ph type="title"/>
          </p:nvPr>
        </p:nvSpPr>
        <p:spPr/>
        <p:txBody>
          <a:bodyPr/>
          <a:lstStyle/>
          <a:p>
            <a:r>
              <a:rPr lang="de-DE"/>
              <a:t>eine ergänzende Absicherung ist für jeden Arbeitnehmer sinnvoll, aber wie ?</a:t>
            </a:r>
          </a:p>
        </p:txBody>
      </p:sp>
      <p:sp>
        <p:nvSpPr>
          <p:cNvPr id="920579" name="Rectangle 3"/>
          <p:cNvSpPr>
            <a:spLocks noGrp="1" noChangeArrowheads="1"/>
          </p:cNvSpPr>
          <p:nvPr>
            <p:ph type="body" idx="1"/>
          </p:nvPr>
        </p:nvSpPr>
        <p:spPr/>
        <p:txBody>
          <a:bodyPr/>
          <a:lstStyle/>
          <a:p>
            <a:r>
              <a:rPr lang="de-DE" dirty="0"/>
              <a:t>die Zahl derjenigen Anträge steigt,  die </a:t>
            </a:r>
          </a:p>
          <a:p>
            <a:endParaRPr lang="de-DE" dirty="0"/>
          </a:p>
          <a:p>
            <a:pPr lvl="2"/>
            <a:r>
              <a:rPr lang="de-DE" dirty="0"/>
              <a:t>nur mit Zuschlägen angenommen werden</a:t>
            </a:r>
          </a:p>
          <a:p>
            <a:pPr lvl="2"/>
            <a:r>
              <a:rPr lang="de-DE" dirty="0"/>
              <a:t>mit Ausschlüssen von Krankheiten akzeptiert werden</a:t>
            </a:r>
          </a:p>
          <a:p>
            <a:pPr lvl="2"/>
            <a:r>
              <a:rPr lang="de-DE" dirty="0"/>
              <a:t>auf Grund der Gesundheitserklärung abgelehnt werden</a:t>
            </a:r>
          </a:p>
          <a:p>
            <a:pPr lvl="2"/>
            <a:endParaRPr lang="de-DE" dirty="0"/>
          </a:p>
          <a:p>
            <a:endParaRPr lang="de-DE" dirty="0"/>
          </a:p>
          <a:p>
            <a:r>
              <a:rPr lang="de-DE" dirty="0"/>
              <a:t>Im Rahmen der </a:t>
            </a:r>
            <a:r>
              <a:rPr lang="de-DE" b="1" dirty="0"/>
              <a:t>betrieblichen Altersversorgung</a:t>
            </a:r>
            <a:r>
              <a:rPr lang="de-DE" dirty="0"/>
              <a:t> kann unter bestimmten Voraussetzungen </a:t>
            </a:r>
            <a:r>
              <a:rPr lang="de-DE" b="1" dirty="0"/>
              <a:t>auf eine Gesundheitsprüfung verzichtet werden</a:t>
            </a:r>
            <a:r>
              <a:rPr lang="de-DE" dirty="0"/>
              <a:t> und eröffnet somit allen Arbeitnehmern eine Absicherung</a:t>
            </a:r>
          </a:p>
        </p:txBody>
      </p:sp>
    </p:spTree>
  </p:cSld>
  <p:clrMapOvr>
    <a:masterClrMapping/>
  </p:clrMapOvr>
  <p:transition spd="med">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2"/>
          <p:cNvSpPr>
            <a:spLocks noGrp="1"/>
          </p:cNvSpPr>
          <p:nvPr>
            <p:ph type="sldNum" sz="quarter" idx="10"/>
          </p:nvPr>
        </p:nvSpPr>
        <p:spPr/>
        <p:txBody>
          <a:bodyPr/>
          <a:lstStyle/>
          <a:p>
            <a:fld id="{B0491151-0AE2-48FC-9E4C-0BCB3BB9D0D8}" type="slidenum">
              <a:rPr lang="de-DE"/>
              <a:pPr/>
              <a:t>6</a:t>
            </a:fld>
            <a:endParaRPr lang="de-DE"/>
          </a:p>
        </p:txBody>
      </p:sp>
      <p:sp>
        <p:nvSpPr>
          <p:cNvPr id="7" name="Fußzeilenplatzhalter 3"/>
          <p:cNvSpPr>
            <a:spLocks noGrp="1"/>
          </p:cNvSpPr>
          <p:nvPr>
            <p:ph type="ftr" sz="quarter" idx="11"/>
          </p:nvPr>
        </p:nvSpPr>
        <p:spPr/>
        <p:txBody>
          <a:bodyPr/>
          <a:lstStyle/>
          <a:p>
            <a:r>
              <a:rPr lang="de-DE"/>
              <a:t>bAV – Informationsabend</a:t>
            </a:r>
          </a:p>
          <a:p>
            <a:endParaRPr lang="de-DE"/>
          </a:p>
        </p:txBody>
      </p:sp>
      <p:pic>
        <p:nvPicPr>
          <p:cNvPr id="904194" name="Picture 2" descr="51wxFVTHMIL__SL500_AA300_"/>
          <p:cNvPicPr>
            <a:picLocks noChangeAspect="1" noChangeArrowheads="1"/>
          </p:cNvPicPr>
          <p:nvPr/>
        </p:nvPicPr>
        <p:blipFill>
          <a:blip r:embed="rId3" cstate="print"/>
          <a:srcRect l="12668" r="15742"/>
          <a:stretch>
            <a:fillRect/>
          </a:stretch>
        </p:blipFill>
        <p:spPr bwMode="auto">
          <a:xfrm>
            <a:off x="5497513" y="1349375"/>
            <a:ext cx="3624262" cy="4672013"/>
          </a:xfrm>
          <a:prstGeom prst="rect">
            <a:avLst/>
          </a:prstGeom>
          <a:noFill/>
        </p:spPr>
      </p:pic>
      <p:sp>
        <p:nvSpPr>
          <p:cNvPr id="904195" name="Rectangle 3"/>
          <p:cNvSpPr>
            <a:spLocks noGrp="1" noChangeArrowheads="1"/>
          </p:cNvSpPr>
          <p:nvPr>
            <p:ph type="title"/>
          </p:nvPr>
        </p:nvSpPr>
        <p:spPr/>
        <p:txBody>
          <a:bodyPr/>
          <a:lstStyle/>
          <a:p>
            <a:r>
              <a:rPr lang="de-DE"/>
              <a:t>Verbraucherschützer loben die bAV</a:t>
            </a:r>
          </a:p>
        </p:txBody>
      </p:sp>
      <p:sp>
        <p:nvSpPr>
          <p:cNvPr id="904196" name="Rectangle 4"/>
          <p:cNvSpPr>
            <a:spLocks noChangeArrowheads="1"/>
          </p:cNvSpPr>
          <p:nvPr/>
        </p:nvSpPr>
        <p:spPr bwMode="auto">
          <a:xfrm>
            <a:off x="647700" y="1395413"/>
            <a:ext cx="4868863" cy="4554537"/>
          </a:xfrm>
          <a:prstGeom prst="rect">
            <a:avLst/>
          </a:prstGeom>
          <a:solidFill>
            <a:schemeClr val="bg1"/>
          </a:solidFill>
          <a:ln w="9525">
            <a:noFill/>
            <a:miter lim="800000"/>
            <a:headEnd/>
            <a:tailEnd/>
          </a:ln>
          <a:effectLst/>
        </p:spPr>
        <p:txBody>
          <a:bodyPr lIns="108000" tIns="108000" rIns="108000" bIns="108000"/>
          <a:lstStyle/>
          <a:p>
            <a:pPr defTabSz="901700" eaLnBrk="1" hangingPunct="1">
              <a:lnSpc>
                <a:spcPct val="120000"/>
              </a:lnSpc>
              <a:buClr>
                <a:schemeClr val="tx1"/>
              </a:buClr>
            </a:pPr>
            <a:r>
              <a:rPr kumimoji="0" lang="de-DE" sz="1500" b="0">
                <a:latin typeface="HelveticaNeue LT 55 Roman" pitchFamily="2" charset="0"/>
              </a:rPr>
              <a:t>„Stellen Sie sich vor, der Staat schießt regelmäßig die Hälfte zur Altersvorsorge zu, und die Empfänger winken dankend ab. </a:t>
            </a:r>
          </a:p>
          <a:p>
            <a:pPr defTabSz="901700" eaLnBrk="1" hangingPunct="1">
              <a:lnSpc>
                <a:spcPct val="120000"/>
              </a:lnSpc>
              <a:buClr>
                <a:schemeClr val="tx1"/>
              </a:buClr>
            </a:pPr>
            <a:r>
              <a:rPr kumimoji="0" lang="de-DE" sz="1500" b="0">
                <a:latin typeface="HelveticaNeue LT 55 Roman" pitchFamily="2" charset="0"/>
              </a:rPr>
              <a:t>Kann nicht sein? Doch! Es handelt sich um betriebliche Altersversorgung.</a:t>
            </a:r>
          </a:p>
          <a:p>
            <a:pPr defTabSz="901700" eaLnBrk="1" hangingPunct="1">
              <a:lnSpc>
                <a:spcPct val="120000"/>
              </a:lnSpc>
              <a:buClr>
                <a:schemeClr val="tx1"/>
              </a:buClr>
            </a:pPr>
            <a:r>
              <a:rPr kumimoji="0" lang="de-DE" sz="1500" b="0">
                <a:latin typeface="HelveticaNeue LT 55 Roman" pitchFamily="2" charset="0"/>
              </a:rPr>
              <a:t>…</a:t>
            </a:r>
          </a:p>
          <a:p>
            <a:pPr defTabSz="901700" eaLnBrk="1" hangingPunct="1">
              <a:lnSpc>
                <a:spcPct val="120000"/>
              </a:lnSpc>
              <a:buClr>
                <a:schemeClr val="tx1"/>
              </a:buClr>
            </a:pPr>
            <a:r>
              <a:rPr kumimoji="0" lang="de-DE" sz="1500" b="0">
                <a:latin typeface="HelveticaNeue LT 55 Roman" pitchFamily="2" charset="0"/>
              </a:rPr>
              <a:t>Denn Tatsache ist, dass die „Betriebliche“ die am stärksten geförderte Altersversorgung überhaupt ist.“</a:t>
            </a:r>
          </a:p>
        </p:txBody>
      </p:sp>
      <p:sp>
        <p:nvSpPr>
          <p:cNvPr id="904197" name="Text Box 5"/>
          <p:cNvSpPr txBox="1">
            <a:spLocks noChangeArrowheads="1"/>
          </p:cNvSpPr>
          <p:nvPr/>
        </p:nvSpPr>
        <p:spPr bwMode="auto">
          <a:xfrm>
            <a:off x="796925" y="5645150"/>
            <a:ext cx="4213225" cy="304800"/>
          </a:xfrm>
          <a:prstGeom prst="rect">
            <a:avLst/>
          </a:prstGeom>
          <a:noFill/>
          <a:ln w="9525" algn="ctr">
            <a:noFill/>
            <a:miter lim="800000"/>
            <a:headEnd/>
            <a:tailEnd/>
          </a:ln>
          <a:effectLst/>
        </p:spPr>
        <p:txBody>
          <a:bodyPr wrap="none" lIns="0" tIns="0" rIns="0" bIns="0">
            <a:spAutoFit/>
          </a:bodyPr>
          <a:lstStyle/>
          <a:p>
            <a:pPr marL="88900" indent="-88900" defTabSz="901700" eaLnBrk="1" hangingPunct="1">
              <a:buClr>
                <a:schemeClr val="tx1"/>
              </a:buClr>
            </a:pPr>
            <a:r>
              <a:rPr kumimoji="0" lang="de-DE" sz="1000" b="0">
                <a:solidFill>
                  <a:schemeClr val="tx1"/>
                </a:solidFill>
                <a:latin typeface="HelveticaNeue LT 55 Roman" pitchFamily="2" charset="0"/>
              </a:rPr>
              <a:t>Balodis / Hühne, Privatrenten und Lebensversicherungen, 1. Auflage 2010 </a:t>
            </a:r>
          </a:p>
          <a:p>
            <a:pPr marL="88900" indent="-88900" defTabSz="901700" eaLnBrk="1" hangingPunct="1">
              <a:buClr>
                <a:schemeClr val="tx1"/>
              </a:buClr>
            </a:pPr>
            <a:r>
              <a:rPr kumimoji="0" lang="de-DE" sz="1000" b="0">
                <a:solidFill>
                  <a:schemeClr val="tx1"/>
                </a:solidFill>
                <a:latin typeface="HelveticaNeue LT 55 Roman" pitchFamily="2" charset="0"/>
              </a:rPr>
              <a:t>(Verbraucherzentrale)</a:t>
            </a:r>
          </a:p>
        </p:txBody>
      </p:sp>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86BC6B7D-CA86-4351-8D82-C75F63F0FF70}" type="slidenum">
              <a:rPr lang="de-DE"/>
              <a:pPr/>
              <a:t>7</a:t>
            </a:fld>
            <a:endParaRPr lang="de-DE"/>
          </a:p>
        </p:txBody>
      </p:sp>
      <p:sp>
        <p:nvSpPr>
          <p:cNvPr id="5" name="Fußzeilenplatzhalter 4"/>
          <p:cNvSpPr>
            <a:spLocks noGrp="1"/>
          </p:cNvSpPr>
          <p:nvPr>
            <p:ph type="ftr" sz="quarter" idx="11"/>
          </p:nvPr>
        </p:nvSpPr>
        <p:spPr/>
        <p:txBody>
          <a:bodyPr/>
          <a:lstStyle/>
          <a:p>
            <a:r>
              <a:rPr lang="de-DE"/>
              <a:t>bAV – Informationsabend</a:t>
            </a:r>
          </a:p>
          <a:p>
            <a:endParaRPr lang="de-DE"/>
          </a:p>
        </p:txBody>
      </p:sp>
      <p:sp>
        <p:nvSpPr>
          <p:cNvPr id="923650" name="Rectangle 2"/>
          <p:cNvSpPr>
            <a:spLocks noGrp="1" noChangeArrowheads="1"/>
          </p:cNvSpPr>
          <p:nvPr>
            <p:ph type="title"/>
          </p:nvPr>
        </p:nvSpPr>
        <p:spPr/>
        <p:txBody>
          <a:bodyPr/>
          <a:lstStyle/>
          <a:p>
            <a:r>
              <a:rPr lang="de-DE"/>
              <a:t>der Kollektivversicherungsvertrag der Generali</a:t>
            </a:r>
          </a:p>
        </p:txBody>
      </p:sp>
      <p:sp>
        <p:nvSpPr>
          <p:cNvPr id="923651" name="Rectangle 3"/>
          <p:cNvSpPr>
            <a:spLocks noGrp="1" noChangeArrowheads="1"/>
          </p:cNvSpPr>
          <p:nvPr>
            <p:ph type="body" idx="1"/>
          </p:nvPr>
        </p:nvSpPr>
        <p:spPr/>
        <p:txBody>
          <a:bodyPr/>
          <a:lstStyle/>
          <a:p>
            <a:pPr lvl="1"/>
            <a:endParaRPr lang="de-DE" b="1" dirty="0"/>
          </a:p>
          <a:p>
            <a:pPr lvl="1"/>
            <a:endParaRPr lang="de-DE" b="1" dirty="0"/>
          </a:p>
          <a:p>
            <a:pPr lvl="1"/>
            <a:endParaRPr lang="de-DE" b="1" dirty="0"/>
          </a:p>
          <a:p>
            <a:pPr lvl="1"/>
            <a:r>
              <a:rPr lang="de-DE" b="1" dirty="0"/>
              <a:t>Günstige Tarife im Kollektiv durch niedrigere Verwaltungskosten und sogenannte „</a:t>
            </a:r>
            <a:r>
              <a:rPr lang="de-DE" b="1" dirty="0" err="1"/>
              <a:t>Erfahrenstarifierung</a:t>
            </a:r>
            <a:r>
              <a:rPr lang="de-DE" b="1" dirty="0"/>
              <a:t>“</a:t>
            </a:r>
          </a:p>
          <a:p>
            <a:pPr lvl="1"/>
            <a:r>
              <a:rPr lang="de-DE" b="1" dirty="0"/>
              <a:t>Verzicht auf abstrakte Verweisung (zuletzt ausgeübter Beruf ist maßgeblich)</a:t>
            </a:r>
          </a:p>
          <a:p>
            <a:pPr lvl="1"/>
            <a:r>
              <a:rPr lang="de-DE" b="1" dirty="0"/>
              <a:t>Hartz-IV-Sicherheit des angesparten Vermögens</a:t>
            </a:r>
          </a:p>
          <a:p>
            <a:pPr lvl="1"/>
            <a:r>
              <a:rPr lang="de-DE" b="1" dirty="0"/>
              <a:t>attraktive steuerliche Förderung: der Beitrag fließt 1:1 in die Versorgung, Steuern werden erst auf die Leistungen fällig (nachgelagerte Versteuerung)</a:t>
            </a:r>
          </a:p>
          <a:p>
            <a:pPr lvl="1"/>
            <a:r>
              <a:rPr lang="de-DE" b="1" dirty="0"/>
              <a:t>eingeschränkte / vereinfachte Gesundheitsprüfung</a:t>
            </a:r>
          </a:p>
        </p:txBody>
      </p:sp>
    </p:spTree>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D3A96A1D-2587-45ED-83EC-4A46F77C7CE2}" type="slidenum">
              <a:rPr lang="de-DE"/>
              <a:pPr/>
              <a:t>8</a:t>
            </a:fld>
            <a:endParaRPr lang="de-DE"/>
          </a:p>
        </p:txBody>
      </p:sp>
      <p:sp>
        <p:nvSpPr>
          <p:cNvPr id="5" name="Fußzeilenplatzhalter 4"/>
          <p:cNvSpPr>
            <a:spLocks noGrp="1"/>
          </p:cNvSpPr>
          <p:nvPr>
            <p:ph type="ftr" sz="quarter" idx="11"/>
          </p:nvPr>
        </p:nvSpPr>
        <p:spPr/>
        <p:txBody>
          <a:bodyPr/>
          <a:lstStyle/>
          <a:p>
            <a:r>
              <a:rPr lang="de-DE"/>
              <a:t>bAV – Informationsabend</a:t>
            </a:r>
          </a:p>
          <a:p>
            <a:endParaRPr lang="de-DE"/>
          </a:p>
        </p:txBody>
      </p:sp>
      <p:sp>
        <p:nvSpPr>
          <p:cNvPr id="921602" name="Rectangle 2"/>
          <p:cNvSpPr>
            <a:spLocks noGrp="1" noChangeArrowheads="1"/>
          </p:cNvSpPr>
          <p:nvPr>
            <p:ph type="title"/>
          </p:nvPr>
        </p:nvSpPr>
        <p:spPr/>
        <p:txBody>
          <a:bodyPr/>
          <a:lstStyle/>
          <a:p>
            <a:r>
              <a:rPr lang="de-DE"/>
              <a:t>Voraussetzungen für die Absicherung ohne Gesundheitsprüfung</a:t>
            </a:r>
          </a:p>
        </p:txBody>
      </p:sp>
      <p:sp>
        <p:nvSpPr>
          <p:cNvPr id="921603" name="Rectangle 3"/>
          <p:cNvSpPr>
            <a:spLocks noGrp="1" noChangeArrowheads="1"/>
          </p:cNvSpPr>
          <p:nvPr>
            <p:ph type="body" idx="1"/>
          </p:nvPr>
        </p:nvSpPr>
        <p:spPr/>
        <p:txBody>
          <a:bodyPr/>
          <a:lstStyle/>
          <a:p>
            <a:r>
              <a:rPr lang="de-DE"/>
              <a:t>Gesundheitsprüfung bei Kollektivversicherungsverträgen mit obligatorischen (</a:t>
            </a:r>
            <a:r>
              <a:rPr lang="de-DE" b="1"/>
              <a:t>arbeitgeberfinanzierten</a:t>
            </a:r>
            <a:r>
              <a:rPr lang="de-DE"/>
              <a:t>) Deckungen</a:t>
            </a:r>
          </a:p>
          <a:p>
            <a:endParaRPr lang="de-DE"/>
          </a:p>
          <a:p>
            <a:pPr lvl="1"/>
            <a:r>
              <a:rPr lang="de-DE"/>
              <a:t>eine Gesundheitsprüfung entfällt sofern mindestens 10 Personen versichert werden</a:t>
            </a:r>
          </a:p>
          <a:p>
            <a:pPr lvl="1"/>
            <a:r>
              <a:rPr lang="de-DE"/>
              <a:t>die maximale Berufsunfähigkeitsrente beträgt aktuell 3.300,00 Euro monatlich</a:t>
            </a:r>
          </a:p>
          <a:p>
            <a:pPr lvl="1"/>
            <a:r>
              <a:rPr lang="de-DE"/>
              <a:t>die Dienstobliegenheitserklärung ist obligatorisch</a:t>
            </a:r>
          </a:p>
          <a:p>
            <a:pPr lvl="1"/>
            <a:r>
              <a:rPr lang="de-DE"/>
              <a:t>für Arbeitnehmer, für die eine Minderung der Erwerbsfähigkeit zuerkannt wurde oder für die im Zeitpunkt des Versicherungsbeginns ein entsprechender Feststellungsantrag läuft ist eine Gesundheitsprüfung notwendig </a:t>
            </a:r>
          </a:p>
          <a:p>
            <a:endParaRPr lang="de-DE"/>
          </a:p>
          <a:p>
            <a:r>
              <a:rPr lang="de-DE"/>
              <a:t>Gesundheitsprüfung bei Kollektivversicherungsverträgen mit fakultativen (</a:t>
            </a:r>
            <a:r>
              <a:rPr lang="de-DE" b="1"/>
              <a:t>arbeitnehmer- oder mischfinanzierten</a:t>
            </a:r>
            <a:r>
              <a:rPr lang="de-DE"/>
              <a:t>) Deckungen</a:t>
            </a:r>
          </a:p>
          <a:p>
            <a:endParaRPr lang="de-DE"/>
          </a:p>
          <a:p>
            <a:pPr lvl="1"/>
            <a:r>
              <a:rPr lang="de-DE"/>
              <a:t>eine Gesundheitsprüfung entfällt sofern mindestens 20 Personen versichert werden</a:t>
            </a:r>
          </a:p>
          <a:p>
            <a:pPr lvl="1"/>
            <a:r>
              <a:rPr lang="de-DE"/>
              <a:t>die maximale Berufsunfähigkeitsrente beträgt aktuell 550,00 Euro monatlich</a:t>
            </a:r>
          </a:p>
          <a:p>
            <a:pPr lvl="1"/>
            <a:r>
              <a:rPr lang="de-DE"/>
              <a:t>die Dienstobliegenheitserklärung ist obligatorisch</a:t>
            </a:r>
          </a:p>
          <a:p>
            <a:pPr lvl="1"/>
            <a:r>
              <a:rPr lang="de-DE"/>
              <a:t>für Arbeitnehmer, für die eine Minderung der Erwerbsfähigkeit zuerkannt wurde oder für die im Zeitpunkt des Versicherungsbeginns ein entsprechender Feststellungsantrag läuft ist eine Gesundheitsprüfung notwendig </a:t>
            </a:r>
          </a:p>
          <a:p>
            <a:endParaRPr lang="de-DE"/>
          </a:p>
        </p:txBody>
      </p:sp>
    </p:spTree>
  </p:cSld>
  <p:clrMapOvr>
    <a:masterClrMapping/>
  </p:clrMapOvr>
  <p:transition spd="med">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0A220023-8F94-4B0E-AF34-6BC583DF218B}" type="slidenum">
              <a:rPr lang="de-DE"/>
              <a:pPr/>
              <a:t>9</a:t>
            </a:fld>
            <a:endParaRPr lang="de-DE"/>
          </a:p>
        </p:txBody>
      </p:sp>
      <p:sp>
        <p:nvSpPr>
          <p:cNvPr id="5" name="Fußzeilenplatzhalter 4"/>
          <p:cNvSpPr>
            <a:spLocks noGrp="1"/>
          </p:cNvSpPr>
          <p:nvPr>
            <p:ph type="ftr" sz="quarter" idx="11"/>
          </p:nvPr>
        </p:nvSpPr>
        <p:spPr/>
        <p:txBody>
          <a:bodyPr/>
          <a:lstStyle/>
          <a:p>
            <a:r>
              <a:rPr lang="de-DE"/>
              <a:t>bAV – Informationsabend</a:t>
            </a:r>
          </a:p>
          <a:p>
            <a:endParaRPr lang="de-DE"/>
          </a:p>
        </p:txBody>
      </p:sp>
      <p:sp>
        <p:nvSpPr>
          <p:cNvPr id="922626" name="Rectangle 2"/>
          <p:cNvSpPr>
            <a:spLocks noGrp="1" noChangeArrowheads="1"/>
          </p:cNvSpPr>
          <p:nvPr>
            <p:ph type="title"/>
          </p:nvPr>
        </p:nvSpPr>
        <p:spPr/>
        <p:txBody>
          <a:bodyPr/>
          <a:lstStyle/>
          <a:p>
            <a:r>
              <a:rPr lang="de-DE"/>
              <a:t>Fazit</a:t>
            </a:r>
          </a:p>
        </p:txBody>
      </p:sp>
      <p:sp>
        <p:nvSpPr>
          <p:cNvPr id="922627" name="Rectangle 3"/>
          <p:cNvSpPr>
            <a:spLocks noGrp="1" noChangeArrowheads="1"/>
          </p:cNvSpPr>
          <p:nvPr>
            <p:ph type="body" idx="1"/>
          </p:nvPr>
        </p:nvSpPr>
        <p:spPr/>
        <p:txBody>
          <a:bodyPr/>
          <a:lstStyle/>
          <a:p>
            <a:pPr lvl="1"/>
            <a:endParaRPr lang="de-DE" b="1" dirty="0"/>
          </a:p>
          <a:p>
            <a:pPr lvl="1"/>
            <a:endParaRPr lang="de-DE" b="1" dirty="0"/>
          </a:p>
          <a:p>
            <a:pPr lvl="1"/>
            <a:r>
              <a:rPr lang="de-DE" b="1" dirty="0"/>
              <a:t>mit einer Berufsunfähigkeitsabsicherung im Rahmen der betriebliche Altersversorgung kann jeder Arbeitnehmer bei seiner Absicherung unterstützt werden</a:t>
            </a:r>
          </a:p>
          <a:p>
            <a:pPr lvl="1"/>
            <a:endParaRPr lang="de-DE" b="1" dirty="0"/>
          </a:p>
          <a:p>
            <a:pPr lvl="1"/>
            <a:r>
              <a:rPr lang="de-DE" b="1" dirty="0"/>
              <a:t>Mit einer arbeitgeberfinanzierten Absicherung können wichtige Mitarbeiter stärker an das Unternehmen gebunden werden</a:t>
            </a:r>
          </a:p>
          <a:p>
            <a:pPr lvl="1"/>
            <a:endParaRPr lang="de-DE" b="1" dirty="0"/>
          </a:p>
          <a:p>
            <a:pPr lvl="1"/>
            <a:r>
              <a:rPr lang="de-DE" b="1" dirty="0"/>
              <a:t>Durch flexible Gestaltungsmöglichkeiten ist eine bedarfsgerechte Absicherung möglich</a:t>
            </a:r>
          </a:p>
          <a:p>
            <a:pPr lvl="1"/>
            <a:endParaRPr lang="de-DE" b="1" dirty="0"/>
          </a:p>
          <a:p>
            <a:pPr lvl="1"/>
            <a:r>
              <a:rPr lang="de-DE" b="1" dirty="0"/>
              <a:t>Die steuerrechtlichen und  sozialversicherungsrechtlichen Vorteile der betrieblichen Altersversorgung kommen zur Anwendung</a:t>
            </a:r>
          </a:p>
          <a:p>
            <a:pPr lvl="1"/>
            <a:endParaRPr lang="de-DE" b="1" dirty="0"/>
          </a:p>
          <a:p>
            <a:endParaRPr lang="de-DE" b="1" dirty="0"/>
          </a:p>
        </p:txBody>
      </p:sp>
    </p:spTree>
  </p:cSld>
  <p:clrMapOvr>
    <a:masterClrMapping/>
  </p:clrMapOvr>
  <p:transition spd="med">
    <p:zoom/>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gg5H5rguDEKUUFJoiWgDe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gg5H5rguDEKUUFJoiWgDe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2tKSd5oRKUWoFxA6QBqo_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0fjgcFZVdUW.KUkU15uyu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 name="THINKCELLSTATEDONOTDELETE" val="pu95k8XRjUyU0lcziloN3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9TK9N2j7rEWDN_7O6mF62Q"/>
</p:tagLst>
</file>

<file path=ppt/theme/theme1.xml><?xml version="1.0" encoding="utf-8"?>
<a:theme xmlns:a="http://schemas.openxmlformats.org/drawingml/2006/main" name="Generali Deutschland PowerPoint-Master">
  <a:themeElements>
    <a:clrScheme name="Generali Deutschland PowerPoint-Master 1">
      <a:dk1>
        <a:srgbClr val="000000"/>
      </a:dk1>
      <a:lt1>
        <a:srgbClr val="FFFFFF"/>
      </a:lt1>
      <a:dk2>
        <a:srgbClr val="990000"/>
      </a:dk2>
      <a:lt2>
        <a:srgbClr val="999999"/>
      </a:lt2>
      <a:accent1>
        <a:srgbClr val="CCCCCC"/>
      </a:accent1>
      <a:accent2>
        <a:srgbClr val="D79B9B"/>
      </a:accent2>
      <a:accent3>
        <a:srgbClr val="FFFFFF"/>
      </a:accent3>
      <a:accent4>
        <a:srgbClr val="000000"/>
      </a:accent4>
      <a:accent5>
        <a:srgbClr val="E2E2E2"/>
      </a:accent5>
      <a:accent6>
        <a:srgbClr val="C38C8C"/>
      </a:accent6>
      <a:hlink>
        <a:srgbClr val="BE6464"/>
      </a:hlink>
      <a:folHlink>
        <a:srgbClr val="666666"/>
      </a:folHlink>
    </a:clrScheme>
    <a:fontScheme name="Generali Deutschland PowerPoint-Master">
      <a:majorFont>
        <a:latin typeface="HelveticaNeue LT 55 Roman"/>
        <a:ea typeface=""/>
        <a:cs typeface=""/>
      </a:majorFont>
      <a:minorFont>
        <a:latin typeface="HelveticaNeue LT 55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0" tIns="0" rIns="0" bIns="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000" b="1"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0" tIns="0" rIns="0" bIns="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000" b="1" i="0" u="none" strike="noStrike" cap="none" normalizeH="0" baseline="0" smtClean="0">
            <a:ln>
              <a:noFill/>
            </a:ln>
            <a:solidFill>
              <a:srgbClr val="000000"/>
            </a:solidFill>
            <a:effectLst/>
            <a:latin typeface="Arial" charset="0"/>
          </a:defRPr>
        </a:defPPr>
      </a:lstStyle>
    </a:lnDef>
  </a:objectDefaults>
  <a:extraClrSchemeLst>
    <a:extraClrScheme>
      <a:clrScheme name="Generali Deutschland PowerPoint-Master 1">
        <a:dk1>
          <a:srgbClr val="000000"/>
        </a:dk1>
        <a:lt1>
          <a:srgbClr val="FFFFFF"/>
        </a:lt1>
        <a:dk2>
          <a:srgbClr val="990000"/>
        </a:dk2>
        <a:lt2>
          <a:srgbClr val="999999"/>
        </a:lt2>
        <a:accent1>
          <a:srgbClr val="CCCCCC"/>
        </a:accent1>
        <a:accent2>
          <a:srgbClr val="D79B9B"/>
        </a:accent2>
        <a:accent3>
          <a:srgbClr val="FFFFFF"/>
        </a:accent3>
        <a:accent4>
          <a:srgbClr val="000000"/>
        </a:accent4>
        <a:accent5>
          <a:srgbClr val="E2E2E2"/>
        </a:accent5>
        <a:accent6>
          <a:srgbClr val="C38C8C"/>
        </a:accent6>
        <a:hlink>
          <a:srgbClr val="BE6464"/>
        </a:hlink>
        <a:folHlink>
          <a:srgbClr val="6666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666</Words>
  <Application>Microsoft Office PowerPoint</Application>
  <PresentationFormat>A4-Papier (210x297 mm)</PresentationFormat>
  <Paragraphs>135</Paragraphs>
  <Slides>10</Slides>
  <Notes>4</Notes>
  <HiddenSlides>0</HiddenSlides>
  <MMClips>0</MMClips>
  <ScaleCrop>false</ScaleCrop>
  <HeadingPairs>
    <vt:vector size="6" baseType="variant">
      <vt:variant>
        <vt:lpstr>Design</vt:lpstr>
      </vt:variant>
      <vt:variant>
        <vt:i4>1</vt:i4>
      </vt:variant>
      <vt:variant>
        <vt:lpstr>Eingebettete OLE-Server</vt:lpstr>
      </vt:variant>
      <vt:variant>
        <vt:i4>2</vt:i4>
      </vt:variant>
      <vt:variant>
        <vt:lpstr>Folientitel</vt:lpstr>
      </vt:variant>
      <vt:variant>
        <vt:i4>10</vt:i4>
      </vt:variant>
    </vt:vector>
  </HeadingPairs>
  <TitlesOfParts>
    <vt:vector size="13" baseType="lpstr">
      <vt:lpstr>Generali Deutschland PowerPoint-Master</vt:lpstr>
      <vt:lpstr>TCLayout.ActiveDocument.1</vt:lpstr>
      <vt:lpstr>TCLayout.ActiveDocument</vt:lpstr>
      <vt:lpstr>Absicherung der Berufsunfähigkeit im Rahmen der betrieblichen Altersversorgung</vt:lpstr>
      <vt:lpstr>Nur wer weniger als 3 Stunden täglich arbeiten kann, erhält eine volle Erwerbsminderungsrente! Rentenreform 2001 und ihre Folgen</vt:lpstr>
      <vt:lpstr> Jeden Monat werden ca. 30.000 Rentenanträge bei der Deutschen Rentenversicherung wegen Erwerbsminderung gestellt! </vt:lpstr>
      <vt:lpstr>Die Ursachen für Erwerbsunfähigkeit betreffen längst nicht mehr nur handwerkliche Berufe</vt:lpstr>
      <vt:lpstr>eine ergänzende Absicherung ist für jeden Arbeitnehmer sinnvoll, aber wie ?</vt:lpstr>
      <vt:lpstr>Verbraucherschützer loben die bAV</vt:lpstr>
      <vt:lpstr>der Kollektivversicherungsvertrag der Generali</vt:lpstr>
      <vt:lpstr>Voraussetzungen für die Absicherung ohne Gesundheitsprüfung</vt:lpstr>
      <vt:lpstr>Fazit</vt:lpstr>
      <vt:lpstr>Wir freuen uns auf eine Zusammenarbeit</vt:lpstr>
    </vt:vector>
  </TitlesOfParts>
  <Company>Stadtsparkasse München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Bernd Hochberger</dc:creator>
  <cp:lastModifiedBy>admin</cp:lastModifiedBy>
  <cp:revision>209</cp:revision>
  <cp:lastPrinted>2001-08-24T14:56:10Z</cp:lastPrinted>
  <dcterms:created xsi:type="dcterms:W3CDTF">2004-05-06T07:17:17Z</dcterms:created>
  <dcterms:modified xsi:type="dcterms:W3CDTF">2011-09-08T12:59:55Z</dcterms:modified>
</cp:coreProperties>
</file>